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Lst>
  <p:notesMasterIdLst>
    <p:notesMasterId r:id="rId5"/>
  </p:notesMasterIdLst>
  <p:handoutMasterIdLst>
    <p:handoutMasterId r:id="rId21"/>
  </p:handoutMasterIdLst>
  <p:sldIdLst>
    <p:sldId id="546" r:id="rId4"/>
    <p:sldId id="535" r:id="rId6"/>
    <p:sldId id="537" r:id="rId7"/>
    <p:sldId id="538" r:id="rId8"/>
    <p:sldId id="539" r:id="rId9"/>
    <p:sldId id="540" r:id="rId10"/>
    <p:sldId id="541" r:id="rId11"/>
    <p:sldId id="532" r:id="rId12"/>
    <p:sldId id="542" r:id="rId13"/>
    <p:sldId id="543" r:id="rId14"/>
    <p:sldId id="551" r:id="rId15"/>
    <p:sldId id="552" r:id="rId16"/>
    <p:sldId id="553" r:id="rId17"/>
    <p:sldId id="554" r:id="rId18"/>
    <p:sldId id="548" r:id="rId19"/>
    <p:sldId id="549" r:id="rId20"/>
  </p:sldIdLst>
  <p:sldSz cx="9144000" cy="6858000" type="screen4x3"/>
  <p:notesSz cx="7010400" cy="9296400"/>
  <p:defaultTextStyle>
    <a:defPPr>
      <a:defRPr lang="en-GB"/>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2"/>
    <p:penClr>
      <a:srgbClr val="FF0000"/>
    </p:penClr>
    <p:extLst>
      <p:ext uri="{2FDB2607-1784-4EEB-B798-7EB5836EED8A}">
        <p14:showMediaCtrls xmlns:p14="http://schemas.microsoft.com/office/powerpoint/2010/main" val="1"/>
      </p:ext>
    </p:extLst>
  </p:showPr>
  <p:clrMru>
    <a:srgbClr val="FF0000"/>
    <a:srgbClr val="3333FF"/>
    <a:srgbClr val="FFCC00"/>
    <a:srgbClr val="339966"/>
    <a:srgbClr val="FFFF00"/>
    <a:srgbClr val="CCECFF"/>
    <a:srgbClr val="FF99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84"/>
    <p:restoredTop sz="94285"/>
  </p:normalViewPr>
  <p:slideViewPr>
    <p:cSldViewPr showGuides="1">
      <p:cViewPr>
        <p:scale>
          <a:sx n="130" d="100"/>
          <a:sy n="130" d="100"/>
        </p:scale>
        <p:origin x="990"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9" name="Rectangle 3"/>
          <p:cNvSpPr>
            <a:spLocks noGrp="1" noChangeArrowheads="1"/>
          </p:cNvSpPr>
          <p:nvPr>
            <p:ph type="dt" sz="quarter" idx="1"/>
          </p:nvPr>
        </p:nvSpPr>
        <p:spPr bwMode="auto">
          <a:xfrm>
            <a:off x="3970338" y="0"/>
            <a:ext cx="3038475" cy="465138"/>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0" name="Rectangle 4"/>
          <p:cNvSpPr>
            <a:spLocks noGrp="1" noChangeArrowheads="1"/>
          </p:cNvSpPr>
          <p:nvPr>
            <p:ph type="ftr" sz="quarter" idx="2"/>
          </p:nvPr>
        </p:nvSpPr>
        <p:spPr bwMode="auto">
          <a:xfrm>
            <a:off x="0" y="8829675"/>
            <a:ext cx="3038475" cy="465138"/>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1" name="Rectangle 5"/>
          <p:cNvSpPr>
            <a:spLocks noGrp="1" noChangeArrowheads="1"/>
          </p:cNvSpPr>
          <p:nvPr>
            <p:ph type="sldNum" sz="quarter" idx="3"/>
          </p:nvPr>
        </p:nvSpPr>
        <p:spPr bwMode="auto">
          <a:xfrm>
            <a:off x="3970338" y="8829675"/>
            <a:ext cx="3038475" cy="465138"/>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3DAF3B6-0C0A-4887-888C-1041A5F85364}" type="slidenum">
              <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72"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7" name="Rectangle 5"/>
          <p:cNvSpPr>
            <a:spLocks noGrp="1" noChangeArrowheads="1"/>
          </p:cNvSpPr>
          <p:nvPr>
            <p:ph type="body" sz="quarter" idx="3"/>
          </p:nvPr>
        </p:nvSpPr>
        <p:spPr bwMode="auto">
          <a:xfrm>
            <a:off x="701675" y="4414838"/>
            <a:ext cx="5607050" cy="4186238"/>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E9EF7ABD-2318-419D-A172-F6574FA61811}" type="slidenum">
              <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7"/>
          <p:cNvSpPr txBox="1">
            <a:spLocks noGrp="1"/>
          </p:cNvSpPr>
          <p:nvPr>
            <p:ph type="sldNum" sz="quarter"/>
          </p:nvPr>
        </p:nvSpPr>
        <p:spPr>
          <a:xfrm>
            <a:off x="3970338" y="8829675"/>
            <a:ext cx="3038475" cy="465138"/>
          </a:xfrm>
          <a:prstGeom prst="rect">
            <a:avLst/>
          </a:prstGeom>
          <a:noFill/>
          <a:ln w="9525">
            <a:noFill/>
          </a:ln>
        </p:spPr>
        <p:txBody>
          <a:bodyPr anchor="b" anchorCtr="0"/>
          <a:p>
            <a:pPr lvl="0" algn="r" eaLnBrk="1" hangingPunct="1">
              <a:spcBef>
                <a:spcPct val="0"/>
              </a:spcBef>
            </a:pPr>
            <a:fld id="{9A0DB2DC-4C9A-4742-B13C-FB6460FD3503}" type="slidenum">
              <a:rPr lang="en-GB" altLang="en-US" dirty="0"/>
            </a:fld>
            <a:endParaRPr lang="en-GB" altLang="en-US" dirty="0"/>
          </a:p>
        </p:txBody>
      </p:sp>
      <p:sp>
        <p:nvSpPr>
          <p:cNvPr id="10243" name="Rectangle 2"/>
          <p:cNvSpPr>
            <a:spLocks noRot="1" noTextEdit="1"/>
          </p:cNvSpPr>
          <p:nvPr>
            <p:ph type="sldImg"/>
          </p:nvPr>
        </p:nvSpPr>
        <p:spPr>
          <a:ln>
            <a:miter/>
          </a:ln>
        </p:spPr>
      </p:sp>
      <p:sp>
        <p:nvSpPr>
          <p:cNvPr id="10244" name="Rectangle 3"/>
          <p:cNvSpPr>
            <a:spLocks noGrp="1"/>
          </p:cNvSpPr>
          <p:nvPr>
            <p:ph type="body" idx="1"/>
          </p:nvPr>
        </p:nvSpPr>
        <p:spPr>
          <a:xfrm>
            <a:off x="701675" y="4414838"/>
            <a:ext cx="5607050" cy="4186237"/>
          </a:xfrm>
          <a:ln/>
        </p:spPr>
        <p:txBody>
          <a:bodyPr wrap="square" lIns="91440" tIns="45720" rIns="91440" bIns="45720" anchor="t" anchorCtr="0"/>
          <a:p>
            <a:pPr lvl="0"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130425"/>
            <a:ext cx="7772400" cy="1470025"/>
          </a:xfrm>
        </p:spPr>
        <p:txBody>
          <a:bodyPr/>
          <a:lstStyle>
            <a:lvl1pPr>
              <a:defRPr/>
            </a:lvl1pPr>
          </a:lstStyle>
          <a:p>
            <a:r>
              <a:rPr lang="en-GB"/>
              <a:t>Click to edit Master title style</a:t>
            </a:r>
            <a:endParaRPr lang="en-GB"/>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en-GB"/>
              <a:t>Click to edit Master subtitle style</a:t>
            </a:r>
            <a:endParaRPr lang="en-GB"/>
          </a:p>
        </p:txBody>
      </p:sp>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t>Delegation of the European Commission to the Republic of Serbia</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838E8A6-CE6B-4C7F-821F-7156E2FD6845}" type="slidenum">
              <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t>Delegation of the European Commission to the Republic of Serbia</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838E8A6-CE6B-4C7F-821F-7156E2FD6845}" type="slidenum">
              <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t>Delegation of the European Commission to the Republic of Serbia</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838E8A6-CE6B-4C7F-821F-7156E2FD6845}" type="slidenum">
              <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8488C4">
                <a:alpha val="100000"/>
              </a:srgbClr>
            </a:gs>
            <a:gs pos="53000">
              <a:srgbClr val="D4DEFF">
                <a:alpha val="100000"/>
              </a:srgbClr>
            </a:gs>
            <a:gs pos="83000">
              <a:srgbClr val="D4DEFF">
                <a:alpha val="100000"/>
              </a:srgbClr>
            </a:gs>
            <a:gs pos="100000">
              <a:srgbClr val="96AB94">
                <a:alpha val="100000"/>
              </a:srgbClr>
            </a:gs>
          </a:gsLst>
          <a:lin ang="2700000" scaled="1"/>
          <a:tileRect/>
        </a:gradFill>
        <a:effectLst/>
      </p:bgPr>
    </p:bg>
    <p:spTree>
      <p:nvGrpSpPr>
        <p:cNvPr id="1" name=""/>
        <p:cNvGrpSpPr/>
        <p:nvPr/>
      </p:nvGrpSpPr>
      <p:grpSpPr>
        <a:xfrm>
          <a:off x="0" y="0"/>
          <a:ext cx="0" cy="0"/>
          <a:chOff x="0" y="0"/>
          <a:chExt cx="0" cy="0"/>
        </a:xfrm>
      </p:grpSpPr>
      <p:sp>
        <p:nvSpPr>
          <p:cNvPr id="13"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sp>
        <p:nvSpPr>
          <p:cNvPr id="2" name="Oval 13"/>
          <p:cNvSpPr/>
          <p:nvPr/>
        </p:nvSpPr>
        <p:spPr>
          <a:xfrm>
            <a:off x="1157288" y="1344613"/>
            <a:ext cx="63500" cy="6508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a:p>
        </p:txBody>
      </p:sp>
      <p:sp>
        <p:nvSpPr>
          <p:cNvPr id="16" name="Date Placeholder 6"/>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BAA4B6"/>
              </a:solidFill>
              <a:effectLst/>
              <a:uLnTx/>
              <a:uFillTx/>
              <a:latin typeface="Arial" panose="020B0604020202020204" pitchFamily="34" charset="0"/>
              <a:ea typeface="+mn-ea"/>
              <a:cs typeface="+mn-cs"/>
            </a:endParaRPr>
          </a:p>
        </p:txBody>
      </p:sp>
      <p:sp>
        <p:nvSpPr>
          <p:cNvPr id="17" name="Footer Placeholder 19"/>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rPr>
              <a:t>Delegation of the European Commission to the Republic of Serbia</a:t>
            </a:r>
            <a:endPar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18" name="Slide Number Placeholder 9"/>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4200BF27-D1BD-46AA-8671-CEF800C3067B}" type="slidenum">
              <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BAA4B6"/>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rPr>
              <a:t>Delegation of the European Commission to the Republic of Serbia</a:t>
            </a:r>
            <a:endPar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23FCC97-2657-45AB-82F0-772875A87597}" type="slidenum">
              <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8488C4">
                <a:alpha val="100000"/>
              </a:srgbClr>
            </a:gs>
            <a:gs pos="53000">
              <a:srgbClr val="D4DEFF">
                <a:alpha val="100000"/>
              </a:srgbClr>
            </a:gs>
            <a:gs pos="83000">
              <a:srgbClr val="D4DEFF">
                <a:alpha val="100000"/>
              </a:srgbClr>
            </a:gs>
            <a:gs pos="100000">
              <a:srgbClr val="96AB94">
                <a:alpha val="100000"/>
              </a:srgbClr>
            </a:gs>
          </a:gsLst>
          <a:lin ang="270000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
        <p:nvSpPr>
          <p:cNvPr id="14" name="Rectangle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
        <p:nvSpPr>
          <p:cNvPr id="1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sp>
        <p:nvSpPr>
          <p:cNvPr id="17" name="Oval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000000"/>
              </a:solidFill>
              <a:effectLst/>
              <a:uLnTx/>
              <a:uFillTx/>
              <a:latin typeface="Franklin Gothic Book" panose="020B0503020102020204" pitchFamily="34" charset="0"/>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endParaRPr lang="en-US"/>
          </a:p>
        </p:txBody>
      </p:sp>
      <p:sp>
        <p:nvSpPr>
          <p:cNvPr id="18" name="Date Placeholder 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BAA4B6"/>
              </a:solidFill>
              <a:effectLst/>
              <a:uLnTx/>
              <a:uFillTx/>
              <a:latin typeface="Arial" panose="020B0604020202020204" pitchFamily="34" charset="0"/>
              <a:ea typeface="+mn-ea"/>
              <a:cs typeface="+mn-cs"/>
            </a:endParaRPr>
          </a:p>
        </p:txBody>
      </p:sp>
      <p:sp>
        <p:nvSpPr>
          <p:cNvPr id="19" name="Footer Placeholder 4"/>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rPr>
              <a:t>Delegation of the European Commission to the Republic of Serbia</a:t>
            </a:r>
            <a:endPar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20" name="Slide Number Placeholder 5"/>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4FF344FD-5FE4-40D5-B410-71EB1CA9BD2F}" type="slidenum">
              <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BAA4B6"/>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rPr>
              <a:t>Delegation of the European Commission to the Republic of Serbia</a:t>
            </a:r>
            <a:endPar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23FCC97-2657-45AB-82F0-772875A87597}" type="slidenum">
              <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BAA4B6"/>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rPr>
              <a:t>Delegation of the European Commission to the Republic of Serbia</a:t>
            </a:r>
            <a:endPar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23FCC97-2657-45AB-82F0-772875A87597}" type="slidenum">
              <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BAA4B6"/>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rPr>
              <a:t>Delegation of the European Commission to the Republic of Serbia</a:t>
            </a:r>
            <a:endPar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23FCC97-2657-45AB-82F0-772875A87597}" type="slidenum">
              <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gradFill rotWithShape="1">
          <a:gsLst>
            <a:gs pos="0">
              <a:srgbClr val="8488C4">
                <a:alpha val="100000"/>
              </a:srgbClr>
            </a:gs>
            <a:gs pos="53000">
              <a:srgbClr val="D4DEFF">
                <a:alpha val="100000"/>
              </a:srgbClr>
            </a:gs>
            <a:gs pos="83000">
              <a:srgbClr val="D4DEFF">
                <a:alpha val="100000"/>
              </a:srgbClr>
            </a:gs>
            <a:gs pos="100000">
              <a:srgbClr val="96AB94">
                <a:alpha val="100000"/>
              </a:srgbClr>
            </a:gs>
          </a:gsLst>
          <a:lin ang="2700000" scaled="1"/>
          <a:tileRect/>
        </a:gradFill>
        <a:effectLst/>
      </p:bgPr>
    </p:bg>
    <p:spTree>
      <p:nvGrpSpPr>
        <p:cNvPr id="1" name=""/>
        <p:cNvGrpSpPr/>
        <p:nvPr/>
      </p:nvGrpSpPr>
      <p:grpSpPr>
        <a:xfrm>
          <a:off x="0" y="0"/>
          <a:ext cx="0" cy="0"/>
          <a:chOff x="0" y="0"/>
          <a:chExt cx="0" cy="0"/>
        </a:xfrm>
      </p:grpSpPr>
      <p:sp>
        <p:nvSpPr>
          <p:cNvPr id="13" name="Rectangle 12"/>
          <p:cNvSpPr/>
          <p:nvPr/>
        </p:nvSpPr>
        <p:spPr>
          <a:xfrm>
            <a:off x="1014413" y="0"/>
            <a:ext cx="81295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
        <p:nvSpPr>
          <p:cNvPr id="14" name="Rectangle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
        <p:nvSpPr>
          <p:cNvPr id="16" name="Date Placeholder 1"/>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BAA4B6"/>
              </a:solidFill>
              <a:effectLst/>
              <a:uLnTx/>
              <a:uFillTx/>
              <a:latin typeface="Arial" panose="020B0604020202020204" pitchFamily="34" charset="0"/>
              <a:ea typeface="+mn-ea"/>
              <a:cs typeface="+mn-cs"/>
            </a:endParaRPr>
          </a:p>
        </p:txBody>
      </p:sp>
      <p:sp>
        <p:nvSpPr>
          <p:cNvPr id="17" name="Footer Placeholder 2"/>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rPr>
              <a:t>Delegation of the European Commission to the Republic of Serbia</a:t>
            </a:r>
            <a:endPar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18" name="Slide Number Placeholder 3"/>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5DC9CC7-BDDB-4784-8822-9FCEA85F94BE}" type="slidenum">
              <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endParaRPr lang="en-US"/>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BAA4B6"/>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rPr>
              <a:t>Delegation of the European Commission to the Republic of Serbia</a:t>
            </a:r>
            <a:endPar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23FCC97-2657-45AB-82F0-772875A87597}" type="slidenum">
              <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t>Delegation of the European Commission to the Republic of Serbia</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838E8A6-CE6B-4C7F-821F-7156E2FD6845}" type="slidenum">
              <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rotWithShape="1">
          <a:gsLst>
            <a:gs pos="0">
              <a:srgbClr val="8488C4">
                <a:alpha val="100000"/>
              </a:srgbClr>
            </a:gs>
            <a:gs pos="53000">
              <a:srgbClr val="D4DEFF">
                <a:alpha val="100000"/>
              </a:srgbClr>
            </a:gs>
            <a:gs pos="83000">
              <a:srgbClr val="D4DEFF">
                <a:alpha val="100000"/>
              </a:srgbClr>
            </a:gs>
            <a:gs pos="100000">
              <a:srgbClr val="96AB94">
                <a:alpha val="100000"/>
              </a:srgbClr>
            </a:gs>
          </a:gsLst>
          <a:lin ang="2700000" scaled="1"/>
          <a:tileRect/>
        </a:gradFill>
        <a:effectLst/>
      </p:bgPr>
    </p:bg>
    <p:spTree>
      <p:nvGrpSpPr>
        <p:cNvPr id="1" name=""/>
        <p:cNvGrpSpPr/>
        <p:nvPr/>
      </p:nvGrpSpPr>
      <p:grpSpPr>
        <a:xfrm>
          <a:off x="0" y="0"/>
          <a:ext cx="0" cy="0"/>
          <a:chOff x="0" y="0"/>
          <a:chExt cx="0" cy="0"/>
        </a:xfrm>
      </p:grpSpPr>
      <p:sp>
        <p:nvSpPr>
          <p:cNvPr id="13"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lvl1pPr indent="-2825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82575" algn="l" defTabSz="914400" rtl="0" eaLnBrk="1" fontAlgn="base" latinLnBrk="0" hangingPunct="1">
              <a:lnSpc>
                <a:spcPts val="3000"/>
              </a:lnSpc>
              <a:spcBef>
                <a:spcPts val="600"/>
              </a:spcBef>
              <a:spcAft>
                <a:spcPct val="0"/>
              </a:spcAft>
              <a:buClr>
                <a:schemeClr val="accent1"/>
              </a:buClr>
              <a:buSzPct val="80000"/>
              <a:buFont typeface="Wingdings 2" panose="05020102010507070707" pitchFamily="18" charset="2"/>
              <a:buNone/>
              <a:defRPr/>
            </a:pPr>
            <a:endParaRPr kumimoji="0" lang="en-US" altLang="en-US" sz="3200" b="0" i="0" u="none" strike="noStrike" kern="1200" cap="none" spc="0" normalizeH="0" baseline="0" noProof="0">
              <a:ln>
                <a:noFill/>
              </a:ln>
              <a:solidFill>
                <a:schemeClr val="tx1"/>
              </a:solidFill>
              <a:effectLst/>
              <a:uLnTx/>
              <a:uFillTx/>
              <a:latin typeface="Franklin Gothic Book" panose="020B0503020102020204" pitchFamily="34" charset="0"/>
              <a:ea typeface="+mn-ea"/>
              <a:cs typeface="+mn-cs"/>
            </a:endParaRPr>
          </a:p>
        </p:txBody>
      </p:sp>
      <p:sp>
        <p:nvSpPr>
          <p:cNvPr id="14" name="Flowchart: Process 13"/>
          <p:cNvSpPr/>
          <p:nvPr/>
        </p:nvSpPr>
        <p:spPr>
          <a:xfrm rot="19468671">
            <a:off x="396875" y="954088"/>
            <a:ext cx="685800"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
        <p:nvSpPr>
          <p:cNvPr id="16" name="Flowchart: Process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vert="horz" wrap="square" lIns="91440" tIns="274320" rIns="91440" bIns="45720" numCol="1" anchor="t" anchorCtr="0" compatLnSpc="1">
            <a:normAutofit/>
          </a:bodyPr>
          <a:lstStyle>
            <a:lvl1pPr indent="0">
              <a:buNone/>
              <a:defRPr sz="3200"/>
            </a:lvl1pPr>
          </a:lstStyle>
          <a:p>
            <a:pPr marL="365125"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a:t>Click to edit Master text styles</a:t>
            </a:r>
            <a:endParaRPr lang="en-US"/>
          </a:p>
        </p:txBody>
      </p:sp>
      <p:sp>
        <p:nvSpPr>
          <p:cNvPr id="17" name="Date Placeholder 4"/>
          <p:cNvSpPr>
            <a:spLocks noGrp="1"/>
          </p:cNvSpPr>
          <p:nvPr>
            <p:ph type="dt" sz="half" idx="12"/>
          </p:nvPr>
        </p:nvSpPr>
        <p:spPr>
          <a:xfrm>
            <a:off x="3581400" y="6305550"/>
            <a:ext cx="2133600" cy="476250"/>
          </a:xfrm>
          <a:prstGeom prst="rect">
            <a:avLst/>
          </a:prstGeom>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BAA4B6"/>
              </a:solidFill>
              <a:effectLst/>
              <a:uLnTx/>
              <a:uFillTx/>
              <a:latin typeface="Arial" panose="020B0604020202020204" pitchFamily="34" charset="0"/>
              <a:ea typeface="+mn-ea"/>
              <a:cs typeface="+mn-cs"/>
            </a:endParaRPr>
          </a:p>
        </p:txBody>
      </p:sp>
      <p:sp>
        <p:nvSpPr>
          <p:cNvPr id="18" name="Footer Placeholder 5"/>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rPr>
              <a:t>Delegation of the European Commission to the Republic of Serbia</a:t>
            </a:r>
            <a:endPar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19" name="Slide Number Placeholder 6"/>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762FFC4-37AD-4336-853B-20BFCB12AE01}" type="slidenum">
              <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BAA4B6"/>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rPr>
              <a:t>Delegation of the European Commission to the Republic of Serbia</a:t>
            </a:r>
            <a:endPar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23FCC97-2657-45AB-82F0-772875A87597}" type="slidenum">
              <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BAA4B6"/>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rPr>
              <a:t>Delegation of the European Commission to the Republic of Serbia</a:t>
            </a:r>
            <a:endPar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23FCC97-2657-45AB-82F0-772875A87597}" type="slidenum">
              <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t>Delegation of the European Commission to the Republic of Serbia</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838E8A6-CE6B-4C7F-821F-7156E2FD6845}" type="slidenum">
              <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t>Delegation of the European Commission to the Republic of Serbia</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838E8A6-CE6B-4C7F-821F-7156E2FD6845}" type="slidenum">
              <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t>Delegation of the European Commission to the Republic of Serbia</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838E8A6-CE6B-4C7F-821F-7156E2FD6845}" type="slidenum">
              <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t>Delegation of the European Commission to the Republic of Serbia</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838E8A6-CE6B-4C7F-821F-7156E2FD6845}" type="slidenum">
              <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t>Delegation of the European Commission to the Republic of Serbia</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838E8A6-CE6B-4C7F-821F-7156E2FD6845}" type="slidenum">
              <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t>Delegation of the European Commission to the Republic of Serbia</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838E8A6-CE6B-4C7F-821F-7156E2FD6845}" type="slidenum">
              <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t>Delegation of the European Commission to the Republic of Serbia</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838E8A6-CE6B-4C7F-821F-7156E2FD6845}" type="slidenum">
              <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8488C4">
                <a:alpha val="100000"/>
              </a:srgbClr>
            </a:gs>
            <a:gs pos="53000">
              <a:srgbClr val="D4DEFF">
                <a:alpha val="100000"/>
              </a:srgbClr>
            </a:gs>
            <a:gs pos="83000">
              <a:srgbClr val="D4DEFF">
                <a:alpha val="100000"/>
              </a:srgbClr>
            </a:gs>
            <a:gs pos="100000">
              <a:srgbClr val="96AB94">
                <a:alpha val="100000"/>
              </a:srgbClr>
            </a:gs>
          </a:gsLst>
          <a:lin ang="2700000" scaled="1"/>
          <a:tileRect/>
        </a:gra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GB" altLang="en-US" dirty="0"/>
              <a:t>Click to edit Master title style</a:t>
            </a:r>
            <a:endParaRPr lang="en-GB"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GB" altLang="en-US" dirty="0"/>
              <a:t>Click to edit Master text styles</a:t>
            </a:r>
            <a:endParaRPr lang="en-GB" altLang="en-US" dirty="0"/>
          </a:p>
          <a:p>
            <a:pPr lvl="1"/>
            <a:r>
              <a:rPr lang="en-GB" altLang="en-US" dirty="0"/>
              <a:t>Second level</a:t>
            </a:r>
            <a:endParaRPr lang="en-GB"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rPr>
              <a:t>Delegation of the European Commission to the Republic of Serbia</a:t>
            </a:r>
            <a:endParaRPr kumimoji="0" lang="en-GB"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B838E8A6-CE6B-4C7F-821F-7156E2FD6845}" type="slidenum">
              <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GB"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pic>
        <p:nvPicPr>
          <p:cNvPr id="1031" name="Picture 8" descr="jaune"/>
          <p:cNvPicPr>
            <a:picLocks noChangeAspect="1"/>
          </p:cNvPicPr>
          <p:nvPr userDrawn="1"/>
        </p:nvPicPr>
        <p:blipFill>
          <a:blip r:embed="rId12"/>
          <a:stretch>
            <a:fillRect/>
          </a:stretch>
        </p:blipFill>
        <p:spPr>
          <a:xfrm>
            <a:off x="179388" y="188913"/>
            <a:ext cx="1296987" cy="88106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3200" b="1">
          <a:solidFill>
            <a:srgbClr val="FF6600"/>
          </a:solidFill>
          <a:latin typeface="+mj-lt"/>
          <a:ea typeface="+mj-ea"/>
          <a:cs typeface="+mj-cs"/>
        </a:defRPr>
      </a:lvl1pPr>
      <a:lvl2pPr algn="ctr" rtl="0" eaLnBrk="0" fontAlgn="base" hangingPunct="0">
        <a:spcBef>
          <a:spcPct val="0"/>
        </a:spcBef>
        <a:spcAft>
          <a:spcPct val="0"/>
        </a:spcAft>
        <a:defRPr sz="3200" b="1">
          <a:solidFill>
            <a:srgbClr val="FF6600"/>
          </a:solidFill>
          <a:latin typeface="Arial" panose="020B0604020202020204" pitchFamily="34" charset="0"/>
        </a:defRPr>
      </a:lvl2pPr>
      <a:lvl3pPr algn="ctr" rtl="0" eaLnBrk="0" fontAlgn="base" hangingPunct="0">
        <a:spcBef>
          <a:spcPct val="0"/>
        </a:spcBef>
        <a:spcAft>
          <a:spcPct val="0"/>
        </a:spcAft>
        <a:defRPr sz="3200" b="1">
          <a:solidFill>
            <a:srgbClr val="FF6600"/>
          </a:solidFill>
          <a:latin typeface="Arial" panose="020B0604020202020204" pitchFamily="34" charset="0"/>
        </a:defRPr>
      </a:lvl3pPr>
      <a:lvl4pPr algn="ctr" rtl="0" eaLnBrk="0" fontAlgn="base" hangingPunct="0">
        <a:spcBef>
          <a:spcPct val="0"/>
        </a:spcBef>
        <a:spcAft>
          <a:spcPct val="0"/>
        </a:spcAft>
        <a:defRPr sz="3200" b="1">
          <a:solidFill>
            <a:srgbClr val="FF6600"/>
          </a:solidFill>
          <a:latin typeface="Arial" panose="020B0604020202020204" pitchFamily="34" charset="0"/>
        </a:defRPr>
      </a:lvl4pPr>
      <a:lvl5pPr algn="ctr" rtl="0" eaLnBrk="0" fontAlgn="base" hangingPunct="0">
        <a:spcBef>
          <a:spcPct val="0"/>
        </a:spcBef>
        <a:spcAft>
          <a:spcPct val="0"/>
        </a:spcAft>
        <a:defRPr sz="3200" b="1">
          <a:solidFill>
            <a:srgbClr val="FF6600"/>
          </a:solidFill>
          <a:latin typeface="Arial" panose="020B0604020202020204" pitchFamily="34" charset="0"/>
        </a:defRPr>
      </a:lvl5pPr>
      <a:lvl6pPr marL="457200" algn="ctr" rtl="0" fontAlgn="base">
        <a:spcBef>
          <a:spcPct val="0"/>
        </a:spcBef>
        <a:spcAft>
          <a:spcPct val="0"/>
        </a:spcAft>
        <a:defRPr sz="3200" b="1">
          <a:solidFill>
            <a:srgbClr val="FF6600"/>
          </a:solidFill>
          <a:latin typeface="Arial" panose="020B0604020202020204" pitchFamily="34" charset="0"/>
        </a:defRPr>
      </a:lvl6pPr>
      <a:lvl7pPr marL="914400" algn="ctr" rtl="0" fontAlgn="base">
        <a:spcBef>
          <a:spcPct val="0"/>
        </a:spcBef>
        <a:spcAft>
          <a:spcPct val="0"/>
        </a:spcAft>
        <a:defRPr sz="3200" b="1">
          <a:solidFill>
            <a:srgbClr val="FF6600"/>
          </a:solidFill>
          <a:latin typeface="Arial" panose="020B0604020202020204" pitchFamily="34" charset="0"/>
        </a:defRPr>
      </a:lvl7pPr>
      <a:lvl8pPr marL="1371600" algn="ctr" rtl="0" fontAlgn="base">
        <a:spcBef>
          <a:spcPct val="0"/>
        </a:spcBef>
        <a:spcAft>
          <a:spcPct val="0"/>
        </a:spcAft>
        <a:defRPr sz="3200" b="1">
          <a:solidFill>
            <a:srgbClr val="FF6600"/>
          </a:solidFill>
          <a:latin typeface="Arial" panose="020B0604020202020204" pitchFamily="34" charset="0"/>
        </a:defRPr>
      </a:lvl8pPr>
      <a:lvl9pPr marL="1828800" algn="ctr" rtl="0" fontAlgn="base">
        <a:spcBef>
          <a:spcPct val="0"/>
        </a:spcBef>
        <a:spcAft>
          <a:spcPct val="0"/>
        </a:spcAft>
        <a:defRPr sz="3200" b="1">
          <a:solidFill>
            <a:srgbClr val="FF6600"/>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488C4">
                <a:alpha val="100000"/>
              </a:srgbClr>
            </a:gs>
            <a:gs pos="53000">
              <a:srgbClr val="D4DEFF">
                <a:alpha val="100000"/>
              </a:srgbClr>
            </a:gs>
            <a:gs pos="83000">
              <a:srgbClr val="D4DEFF">
                <a:alpha val="100000"/>
              </a:srgbClr>
            </a:gs>
            <a:gs pos="100000">
              <a:srgbClr val="96AB94">
                <a:alpha val="100000"/>
              </a:srgbClr>
            </a:gs>
          </a:gsLst>
          <a:lin ang="2700000" scaled="1"/>
          <a:tileRect/>
        </a:gradFill>
        <a:effectLst/>
      </p:bgPr>
    </p:bg>
    <p:spTree>
      <p:nvGrpSpPr>
        <p:cNvPr id="1" name=""/>
        <p:cNvGrpSpPr/>
        <p:nvPr/>
      </p:nvGrpSpPr>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Oval 7"/>
          <p:cNvSpPr/>
          <p:nvPr/>
        </p:nvSpPr>
        <p:spPr>
          <a:xfrm>
            <a:off x="168275" y="20638"/>
            <a:ext cx="1703388" cy="170338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endParaRPr lang="en-US"/>
          </a:p>
        </p:txBody>
      </p:sp>
      <p:sp>
        <p:nvSpPr>
          <p:cNvPr id="2057" name="Text Placeholder 8"/>
          <p:cNvSpPr>
            <a:spLocks noGrp="1"/>
          </p:cNvSpPr>
          <p:nvPr>
            <p:ph type="body" idx="1"/>
          </p:nvPr>
        </p:nvSpPr>
        <p:spPr>
          <a:xfrm>
            <a:off x="1435100" y="1447800"/>
            <a:ext cx="7499350" cy="4800600"/>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lstStyle>
            <a:lvl1pPr algn="r" eaLnBrk="1" hangingPunct="1">
              <a:defRPr sz="1200">
                <a:solidFill>
                  <a:srgbClr val="BAA4B6"/>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BAA4B6"/>
              </a:solidFill>
              <a:effectLst/>
              <a:uLnTx/>
              <a:uFillTx/>
              <a:latin typeface="Arial" panose="020B0604020202020204" pitchFamily="34" charset="0"/>
              <a:ea typeface="+mn-ea"/>
              <a:cs typeface="+mn-cs"/>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rPr>
              <a:t>Delegation of the European Commission to the Republic of Serbia</a:t>
            </a:r>
            <a:endParaRPr kumimoji="0" lang="en-GB"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lstStyle>
            <a:lvl1pPr algn="ctr" eaLnBrk="1" hangingPunct="1">
              <a:defRPr sz="1200">
                <a:solidFill>
                  <a:srgbClr val="BAA4B6"/>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F23FCC97-2657-45AB-82F0-772875A87597}" type="slidenum">
              <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smtClean="0">
              <a:ln>
                <a:noFill/>
              </a:ln>
              <a:solidFill>
                <a:srgbClr val="BAA4B6"/>
              </a:solidFill>
              <a:effectLst/>
              <a:uLnTx/>
              <a:uFillTx/>
              <a:latin typeface="Arial" panose="020B0604020202020204" pitchFamily="34" charset="0"/>
              <a:ea typeface="+mn-ea"/>
              <a:cs typeface="+mn-cs"/>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pic>
        <p:nvPicPr>
          <p:cNvPr id="2062" name="Picture 8" descr="jaune"/>
          <p:cNvPicPr>
            <a:picLocks noChangeAspect="1"/>
          </p:cNvPicPr>
          <p:nvPr userDrawn="1"/>
        </p:nvPicPr>
        <p:blipFill>
          <a:blip r:embed="rId12"/>
          <a:stretch>
            <a:fillRect/>
          </a:stretch>
        </p:blipFill>
        <p:spPr>
          <a:xfrm>
            <a:off x="179388" y="188913"/>
            <a:ext cx="1296987" cy="88106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300" kern="1200">
          <a:solidFill>
            <a:srgbClr val="C22EA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C22EA4"/>
          </a:solidFill>
          <a:latin typeface="Franklin Gothic Medium" panose="020B0603020102020204" pitchFamily="34" charset="0"/>
        </a:defRPr>
      </a:lvl2pPr>
      <a:lvl3pPr algn="l" rtl="0" eaLnBrk="0" fontAlgn="base" hangingPunct="0">
        <a:spcBef>
          <a:spcPct val="0"/>
        </a:spcBef>
        <a:spcAft>
          <a:spcPct val="0"/>
        </a:spcAft>
        <a:defRPr sz="4300">
          <a:solidFill>
            <a:srgbClr val="C22EA4"/>
          </a:solidFill>
          <a:latin typeface="Franklin Gothic Medium" panose="020B0603020102020204" pitchFamily="34" charset="0"/>
        </a:defRPr>
      </a:lvl3pPr>
      <a:lvl4pPr algn="l" rtl="0" eaLnBrk="0" fontAlgn="base" hangingPunct="0">
        <a:spcBef>
          <a:spcPct val="0"/>
        </a:spcBef>
        <a:spcAft>
          <a:spcPct val="0"/>
        </a:spcAft>
        <a:defRPr sz="4300">
          <a:solidFill>
            <a:srgbClr val="C22EA4"/>
          </a:solidFill>
          <a:latin typeface="Franklin Gothic Medium" panose="020B0603020102020204" pitchFamily="34" charset="0"/>
        </a:defRPr>
      </a:lvl4pPr>
      <a:lvl5pPr algn="l" rtl="0" eaLnBrk="0" fontAlgn="base" hangingPunct="0">
        <a:spcBef>
          <a:spcPct val="0"/>
        </a:spcBef>
        <a:spcAft>
          <a:spcPct val="0"/>
        </a:spcAft>
        <a:defRPr sz="4300">
          <a:solidFill>
            <a:srgbClr val="C22EA4"/>
          </a:solidFill>
          <a:latin typeface="Franklin Gothic Medium" panose="020B0603020102020204" pitchFamily="34" charset="0"/>
        </a:defRPr>
      </a:lvl5pPr>
      <a:lvl6pPr marL="457200" algn="l" rtl="0" fontAlgn="base">
        <a:spcBef>
          <a:spcPct val="0"/>
        </a:spcBef>
        <a:spcAft>
          <a:spcPct val="0"/>
        </a:spcAft>
        <a:defRPr sz="4300">
          <a:solidFill>
            <a:srgbClr val="C22EA4"/>
          </a:solidFill>
          <a:latin typeface="Franklin Gothic Medium" panose="020B0603020102020204" pitchFamily="34" charset="0"/>
        </a:defRPr>
      </a:lvl6pPr>
      <a:lvl7pPr marL="914400" algn="l" rtl="0" fontAlgn="base">
        <a:spcBef>
          <a:spcPct val="0"/>
        </a:spcBef>
        <a:spcAft>
          <a:spcPct val="0"/>
        </a:spcAft>
        <a:defRPr sz="4300">
          <a:solidFill>
            <a:srgbClr val="C22EA4"/>
          </a:solidFill>
          <a:latin typeface="Franklin Gothic Medium" panose="020B0603020102020204" pitchFamily="34" charset="0"/>
        </a:defRPr>
      </a:lvl7pPr>
      <a:lvl8pPr marL="1371600" algn="l" rtl="0" fontAlgn="base">
        <a:spcBef>
          <a:spcPct val="0"/>
        </a:spcBef>
        <a:spcAft>
          <a:spcPct val="0"/>
        </a:spcAft>
        <a:defRPr sz="4300">
          <a:solidFill>
            <a:srgbClr val="C22EA4"/>
          </a:solidFill>
          <a:latin typeface="Franklin Gothic Medium" panose="020B0603020102020204" pitchFamily="34" charset="0"/>
        </a:defRPr>
      </a:lvl8pPr>
      <a:lvl9pPr marL="1828800" algn="l" rtl="0" fontAlgn="base">
        <a:spcBef>
          <a:spcPct val="0"/>
        </a:spcBef>
        <a:spcAft>
          <a:spcPct val="0"/>
        </a:spcAft>
        <a:defRPr sz="4300">
          <a:solidFill>
            <a:srgbClr val="C22EA4"/>
          </a:solidFill>
          <a:latin typeface="Franklin Gothic Medium" panose="020B0603020102020204"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DE6C36"/>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F9B639"/>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6179" name="Rectangle 3"/>
          <p:cNvSpPr>
            <a:spLocks noGrp="1" noChangeArrowheads="1"/>
          </p:cNvSpPr>
          <p:nvPr>
            <p:ph idx="1"/>
          </p:nvPr>
        </p:nvSpPr>
        <p:spPr>
          <a:xfrm>
            <a:off x="1435100" y="1447800"/>
            <a:ext cx="6994525" cy="4800600"/>
          </a:xfrm>
        </p:spPr>
        <p:txBody>
          <a:bodyPr vert="horz" wrap="square" lIns="91440" tIns="45720" rIns="91440" bIns="45720" numCol="1" anchor="t" anchorCtr="0" compatLnSpc="1">
            <a:normAutofit/>
          </a:bodyPr>
          <a:lstStyle/>
          <a:p>
            <a:pPr marL="365125" marR="0" lvl="0" indent="-282575" algn="ctr" defTabSz="914400" rtl="0" eaLnBrk="1" fontAlgn="base" latinLnBrk="0" hangingPunct="1">
              <a:lnSpc>
                <a:spcPct val="90000"/>
              </a:lnSpc>
              <a:spcBef>
                <a:spcPts val="600"/>
              </a:spcBef>
              <a:spcAft>
                <a:spcPct val="0"/>
              </a:spcAft>
              <a:buClr>
                <a:schemeClr val="accent1"/>
              </a:buClr>
              <a:buSzPct val="80000"/>
              <a:buFont typeface="Wingdings" panose="05000000000000000000" pitchFamily="2" charset="2"/>
              <a:buNone/>
              <a:defRPr/>
            </a:pPr>
            <a:endParaRPr kumimoji="0" lang="en-GB" sz="3300" b="0" i="0" u="none" strike="noStrike" kern="1200" cap="none" spc="0" normalizeH="0" baseline="0" noProof="0" dirty="0">
              <a:ln>
                <a:noFill/>
              </a:ln>
              <a:solidFill>
                <a:schemeClr val="tx1"/>
              </a:solidFill>
              <a:effectLst/>
              <a:uLnTx/>
              <a:uFillTx/>
              <a:latin typeface="+mn-lt"/>
              <a:ea typeface="+mn-ea"/>
              <a:cs typeface="+mn-cs"/>
            </a:endParaRPr>
          </a:p>
          <a:p>
            <a:pPr marL="365125" marR="0" lvl="0" indent="-282575" algn="ctr" defTabSz="914400" rtl="0" eaLnBrk="1" fontAlgn="base" latinLnBrk="0" hangingPunct="1">
              <a:lnSpc>
                <a:spcPct val="90000"/>
              </a:lnSpc>
              <a:spcBef>
                <a:spcPts val="600"/>
              </a:spcBef>
              <a:spcAft>
                <a:spcPct val="0"/>
              </a:spcAft>
              <a:buClr>
                <a:schemeClr val="accent1"/>
              </a:buClr>
              <a:buSzPct val="80000"/>
              <a:buFont typeface="Wingdings" panose="05000000000000000000" pitchFamily="2" charset="2"/>
              <a:buNone/>
              <a:defRPr/>
            </a:pPr>
            <a:r>
              <a:rPr kumimoji="0" lang="ru-RU" sz="37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rPr>
              <a:t>Помоћ ЕУ </a:t>
            </a:r>
            <a:endParaRPr kumimoji="0" lang="ru-RU" sz="37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endParaRPr>
          </a:p>
          <a:p>
            <a:pPr marL="365125" marR="0" lvl="0" indent="-282575" algn="ctr" defTabSz="914400" rtl="0" eaLnBrk="1" fontAlgn="base" latinLnBrk="0" hangingPunct="1">
              <a:lnSpc>
                <a:spcPct val="90000"/>
              </a:lnSpc>
              <a:spcBef>
                <a:spcPts val="600"/>
              </a:spcBef>
              <a:spcAft>
                <a:spcPct val="0"/>
              </a:spcAft>
              <a:buClr>
                <a:schemeClr val="accent1"/>
              </a:buClr>
              <a:buSzPct val="80000"/>
              <a:buFont typeface="Wingdings" panose="05000000000000000000" pitchFamily="2" charset="2"/>
              <a:buNone/>
              <a:defRPr/>
            </a:pPr>
            <a:r>
              <a:rPr kumimoji="0" lang="ru-RU" sz="37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rPr>
              <a:t>здравственом сектору у Србији:</a:t>
            </a:r>
            <a:endParaRPr kumimoji="0" lang="ru-RU" sz="17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endParaRPr>
          </a:p>
          <a:p>
            <a:pPr marL="365125" marR="0" lvl="0" indent="-282575" algn="ctr" defTabSz="914400" rtl="0" eaLnBrk="1" fontAlgn="base" latinLnBrk="0" hangingPunct="1">
              <a:lnSpc>
                <a:spcPct val="90000"/>
              </a:lnSpc>
              <a:spcBef>
                <a:spcPts val="600"/>
              </a:spcBef>
              <a:spcAft>
                <a:spcPct val="0"/>
              </a:spcAft>
              <a:buClr>
                <a:schemeClr val="accent1"/>
              </a:buClr>
              <a:buSzPct val="80000"/>
              <a:buFont typeface="Wingdings" panose="05000000000000000000" pitchFamily="2" charset="2"/>
              <a:buNone/>
              <a:defRPr/>
            </a:pPr>
            <a:r>
              <a:rPr kumimoji="0" lang="ru-RU" sz="30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rPr>
              <a:t>Више од две деценије присуства</a:t>
            </a:r>
            <a:endParaRPr kumimoji="0" lang="ru-RU" sz="30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endParaRPr>
          </a:p>
          <a:p>
            <a:pPr marL="365125" marR="0" lvl="0" indent="-282575" algn="ctr" defTabSz="914400" rtl="0" eaLnBrk="1" fontAlgn="base" latinLnBrk="0" hangingPunct="1">
              <a:lnSpc>
                <a:spcPct val="90000"/>
              </a:lnSpc>
              <a:spcBef>
                <a:spcPts val="600"/>
              </a:spcBef>
              <a:spcAft>
                <a:spcPct val="0"/>
              </a:spcAft>
              <a:buClr>
                <a:schemeClr val="accent1"/>
              </a:buClr>
              <a:buSzPct val="80000"/>
              <a:buFont typeface="Wingdings" panose="05000000000000000000" pitchFamily="2" charset="2"/>
              <a:buNone/>
              <a:defRPr/>
            </a:pPr>
            <a:endParaRPr kumimoji="0" lang="ru-RU" sz="30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endParaRPr>
          </a:p>
          <a:p>
            <a:pPr marL="365125" marR="0" lvl="0" indent="-282575" algn="ctr" defTabSz="914400" rtl="0" eaLnBrk="1" fontAlgn="base" latinLnBrk="0" hangingPunct="1">
              <a:lnSpc>
                <a:spcPct val="90000"/>
              </a:lnSpc>
              <a:spcBef>
                <a:spcPts val="600"/>
              </a:spcBef>
              <a:spcAft>
                <a:spcPct val="0"/>
              </a:spcAft>
              <a:buClr>
                <a:schemeClr val="accent1"/>
              </a:buClr>
              <a:buSzPct val="80000"/>
              <a:buFont typeface="Wingdings" panose="05000000000000000000" pitchFamily="2" charset="2"/>
              <a:buNone/>
              <a:defRPr/>
            </a:pPr>
            <a:r>
              <a:rPr kumimoji="0" lang="ru-RU" sz="30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rPr>
              <a:t> </a:t>
            </a:r>
            <a:endParaRPr kumimoji="0" lang="en-GB" sz="1700" b="0" i="0" u="none" strike="noStrike" kern="1200" cap="none" spc="0" normalizeH="0" baseline="0" noProof="0" dirty="0">
              <a:ln>
                <a:noFill/>
              </a:ln>
              <a:solidFill>
                <a:schemeClr val="accent2"/>
              </a:solidFill>
              <a:effectLst/>
              <a:uLnTx/>
              <a:uFillTx/>
              <a:latin typeface="+mn-lt"/>
              <a:ea typeface="+mn-ea"/>
              <a:cs typeface="+mn-cs"/>
            </a:endParaRPr>
          </a:p>
        </p:txBody>
      </p:sp>
      <p:sp>
        <p:nvSpPr>
          <p:cNvPr id="8" name="Footer Placeholder 4"/>
          <p:cNvSpPr txBox="1">
            <a:spLocks noGrp="1"/>
          </p:cNvSpPr>
          <p:nvPr>
            <p:ph type="ftr" sz="quarter" idx="11"/>
          </p:nvPr>
        </p:nvSpPr>
        <p:spPr>
          <a:xfrm>
            <a:off x="5715000" y="6524625"/>
            <a:ext cx="2895600" cy="257175"/>
          </a:xfrm>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300" b="0" i="0" u="none" strike="noStrike" kern="1200" cap="none" spc="0" normalizeH="0" baseline="0" noProof="0">
                <a:ln>
                  <a:noFill/>
                </a:ln>
                <a:solidFill>
                  <a:srgbClr val="C22EA4"/>
                </a:solidFill>
                <a:effectLst>
                  <a:outerShdw blurRad="50000" dist="30000" dir="5400000" algn="tl" rotWithShape="0">
                    <a:srgbClr val="000000">
                      <a:alpha val="30000"/>
                    </a:srgbClr>
                  </a:outerShdw>
                </a:effectLst>
                <a:uLnTx/>
                <a:uFillTx/>
                <a:latin typeface="+mj-lt"/>
                <a:ea typeface="+mj-ea"/>
                <a:cs typeface="+mj-cs"/>
              </a:rPr>
              <a:t> </a:t>
            </a:r>
            <a:endParaRPr kumimoji="0" lang="en-US" sz="4300" b="0" i="0" u="none" strike="noStrike" kern="1200" cap="none" spc="0" normalizeH="0" baseline="0" noProof="0">
              <a:ln>
                <a:noFill/>
              </a:ln>
              <a:solidFill>
                <a:srgbClr val="C22EA4"/>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spd="slow">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35100" y="549275"/>
            <a:ext cx="7499350" cy="647700"/>
          </a:xfrm>
        </p:spPr>
        <p:txBody>
          <a:bodyPr anchor="ctr">
            <a:noAutofit/>
          </a:bodyPr>
          <a:p>
            <a:pPr>
              <a:buNone/>
            </a:pPr>
            <a:r>
              <a:rPr lang="sr-Cyrl-RS" altLang="x-none" sz="2400" dirty="0">
                <a:solidFill>
                  <a:schemeClr val="accent2"/>
                </a:solidFill>
                <a:effectLst>
                  <a:outerShdw blurRad="38100" dist="38100" dir="2700000">
                    <a:srgbClr val="C0C0C0"/>
                  </a:outerShdw>
                </a:effectLst>
              </a:rPr>
              <a:t>ИПА 2020 – Заразне болести</a:t>
            </a:r>
            <a:r>
              <a:rPr sz="2400" dirty="0">
                <a:solidFill>
                  <a:schemeClr val="accent2"/>
                </a:solidFill>
                <a:effectLst>
                  <a:outerShdw blurRad="38100" dist="38100" dir="2700000">
                    <a:srgbClr val="C0C0C0"/>
                  </a:outerShdw>
                </a:effectLst>
              </a:rPr>
              <a:t> </a:t>
            </a:r>
            <a:r>
              <a:rPr lang="ru-RU" altLang="x-none" sz="1400" dirty="0">
                <a:effectLst>
                  <a:outerShdw blurRad="38100" dist="38100" dir="2700000">
                    <a:srgbClr val="C0C0C0"/>
                  </a:outerShdw>
                </a:effectLst>
              </a:rPr>
              <a:t>(допринос ЕУ 3,55 милиона евра)</a:t>
            </a:r>
            <a:endParaRPr sz="2400" dirty="0">
              <a:effectLst>
                <a:outerShdw blurRad="38100" dist="38100" dir="2700000">
                  <a:srgbClr val="C0C0C0"/>
                </a:outerShdw>
              </a:effectLst>
            </a:endParaRPr>
          </a:p>
        </p:txBody>
      </p:sp>
      <p:sp>
        <p:nvSpPr>
          <p:cNvPr id="3" name="Content Placeholder 2"/>
          <p:cNvSpPr>
            <a:spLocks noGrp="1"/>
          </p:cNvSpPr>
          <p:nvPr>
            <p:ph idx="1"/>
          </p:nvPr>
        </p:nvSpPr>
        <p:spPr>
          <a:xfrm>
            <a:off x="1435100" y="1196975"/>
            <a:ext cx="7499350" cy="4752975"/>
          </a:xfrm>
        </p:spPr>
        <p:txBody>
          <a:bodyPr vert="horz" wrap="square" lIns="91440" tIns="45720" rIns="91440" bIns="45720" numCol="1" anchor="t" anchorCtr="0" compatLnSpc="1"/>
          <a:p>
            <a:pPr marL="0" indent="0" algn="just">
              <a:buNone/>
            </a:pPr>
            <a:r>
              <a:rPr lang="ru-RU" altLang="x-none" sz="1000" b="1" dirty="0">
                <a:solidFill>
                  <a:schemeClr val="accent2"/>
                </a:solidFill>
                <a:latin typeface="Calibri" panose="020F0502020204030204" pitchFamily="34" charset="0"/>
                <a:cs typeface="Calibri" panose="020F0502020204030204" pitchFamily="34" charset="0"/>
              </a:rPr>
              <a:t>У 2020. години, након потписивања Финансијског споразума за ИПА 2020, Србија је добила помоћ ЕУ у области јавног здравља. Спречавање, откривање и одговор на прекограничне здравствене претње остају један од приоритета у припреми Србије за приступање ЕУ. У том смислу, даља унапређења постојећих капацитета система за надзор и контролу заразних болести у Србији треба да буду у складу са европским и међународним стандардима.</a:t>
            </a:r>
            <a:endParaRPr sz="1000" b="1" dirty="0">
              <a:solidFill>
                <a:schemeClr val="accent2"/>
              </a:solidFill>
              <a:latin typeface="Calibri" panose="020F0502020204030204" pitchFamily="34" charset="0"/>
              <a:cs typeface="Calibri" panose="020F0502020204030204" pitchFamily="34" charset="0"/>
            </a:endParaRPr>
          </a:p>
          <a:p>
            <a:pPr marL="0" indent="0" algn="just">
              <a:buNone/>
            </a:pPr>
            <a:r>
              <a:rPr lang="ru-RU" altLang="x-none" sz="1000" b="1" dirty="0">
                <a:solidFill>
                  <a:schemeClr val="accent2"/>
                </a:solidFill>
                <a:latin typeface="Calibri" panose="020F0502020204030204" pitchFamily="34" charset="0"/>
                <a:cs typeface="Calibri" panose="020F0502020204030204" pitchFamily="34" charset="0"/>
              </a:rPr>
              <a:t>Пројекат под називом „</a:t>
            </a:r>
            <a:r>
              <a:rPr lang="ru-RU" altLang="x-none" sz="1000" b="1" dirty="0">
                <a:solidFill>
                  <a:srgbClr val="FF0000"/>
                </a:solidFill>
                <a:latin typeface="Calibri" panose="020F0502020204030204" pitchFamily="34" charset="0"/>
                <a:cs typeface="Calibri" panose="020F0502020204030204" pitchFamily="34" charset="0"/>
              </a:rPr>
              <a:t>Јачање заштите грађана од прекограничних претњи заразним болестима</a:t>
            </a:r>
            <a:r>
              <a:rPr lang="ru-RU" altLang="x-none" sz="1000" b="1" dirty="0">
                <a:solidFill>
                  <a:schemeClr val="accent2"/>
                </a:solidFill>
                <a:latin typeface="Calibri" panose="020F0502020204030204" pitchFamily="34" charset="0"/>
                <a:cs typeface="Calibri" panose="020F0502020204030204" pitchFamily="34" charset="0"/>
              </a:rPr>
              <a:t>“ ојачаће капацитете за надзор и реаговање на заразне болести на националном и локалном нивоу и тиме подржати Србију да ефикасно учествује у мрежи ЕУ за надзор заразних болести. Подићи ће се ниво капацитета и компетенција здравствених радника и сарадника, припремити оперативне процедуре и унапредити постојеће. Микробиолошка дијагностика биће унапређена модернизацијом релевантне опреме. Компоненте пројекта су следеће:</a:t>
            </a:r>
            <a:endParaRPr sz="1000" b="1" dirty="0">
              <a:solidFill>
                <a:schemeClr val="accent2"/>
              </a:solidFill>
              <a:latin typeface="Calibri" panose="020F0502020204030204" pitchFamily="34" charset="0"/>
              <a:cs typeface="Calibri" panose="020F0502020204030204" pitchFamily="34" charset="0"/>
            </a:endParaRPr>
          </a:p>
          <a:p>
            <a:pPr marL="0" indent="0" algn="just">
              <a:buNone/>
            </a:pPr>
            <a:r>
              <a:rPr lang="ru-RU" altLang="x-none" sz="1000" b="1" dirty="0">
                <a:solidFill>
                  <a:schemeClr val="accent2"/>
                </a:solidFill>
                <a:latin typeface="Calibri" panose="020F0502020204030204" pitchFamily="34" charset="0"/>
                <a:cs typeface="Calibri" panose="020F0502020204030204" pitchFamily="34" charset="0"/>
              </a:rPr>
              <a:t>Јачање институционалних и људских капацитета система за надзор и реаговање на заразне болести</a:t>
            </a:r>
            <a:endParaRPr sz="1000" b="1" dirty="0">
              <a:solidFill>
                <a:schemeClr val="accent2"/>
              </a:solidFill>
              <a:latin typeface="Calibri" panose="020F0502020204030204" pitchFamily="34" charset="0"/>
              <a:cs typeface="Calibri" panose="020F0502020204030204" pitchFamily="34" charset="0"/>
            </a:endParaRPr>
          </a:p>
          <a:p>
            <a:pPr marL="0" indent="0" algn="just"/>
            <a:r>
              <a:rPr lang="ru-RU" altLang="x-none" sz="1000" b="1" dirty="0">
                <a:solidFill>
                  <a:schemeClr val="accent2"/>
                </a:solidFill>
                <a:latin typeface="Calibri" panose="020F0502020204030204" pitchFamily="34" charset="0"/>
                <a:cs typeface="Calibri" panose="020F0502020204030204" pitchFamily="34" charset="0"/>
              </a:rPr>
              <a:t>Успостављање осетљивог и ефикасног интегрисаног система, процедура и стандарда за координацију националног надзора и реаговања у складу са препорукама твининг лајт пројекта.</a:t>
            </a:r>
            <a:endParaRPr lang="ru-RU" altLang="x-none" sz="1000" b="1" dirty="0">
              <a:solidFill>
                <a:schemeClr val="accent2"/>
              </a:solidFill>
              <a:latin typeface="Calibri" panose="020F0502020204030204" pitchFamily="34" charset="0"/>
              <a:cs typeface="Calibri" panose="020F0502020204030204" pitchFamily="34" charset="0"/>
            </a:endParaRPr>
          </a:p>
          <a:p>
            <a:pPr marL="0" indent="0" algn="just"/>
            <a:r>
              <a:rPr lang="ru-RU" altLang="x-none" sz="1000" b="1" dirty="0">
                <a:solidFill>
                  <a:schemeClr val="accent2"/>
                </a:solidFill>
                <a:latin typeface="Calibri" panose="020F0502020204030204" pitchFamily="34" charset="0"/>
                <a:cs typeface="Calibri" panose="020F0502020204030204" pitchFamily="34" charset="0"/>
              </a:rPr>
              <a:t>Унапређење знања и вештина здравствених и других стручњака и сарадника у области епидемиолошког надзора кроз програме теренске епидемиологије и програме обуке (континуирана медицинска едукација – CME)</a:t>
            </a:r>
            <a:endParaRPr lang="ru-RU" altLang="x-none" sz="1000" b="1" dirty="0">
              <a:solidFill>
                <a:schemeClr val="accent2"/>
              </a:solidFill>
              <a:latin typeface="Calibri" panose="020F0502020204030204" pitchFamily="34" charset="0"/>
              <a:cs typeface="Calibri" panose="020F0502020204030204" pitchFamily="34" charset="0"/>
            </a:endParaRPr>
          </a:p>
          <a:p>
            <a:pPr marL="0" indent="0" algn="just"/>
            <a:r>
              <a:rPr lang="ru-RU" altLang="x-none" sz="1000" b="1" dirty="0">
                <a:solidFill>
                  <a:schemeClr val="accent2"/>
                </a:solidFill>
                <a:latin typeface="Calibri" panose="020F0502020204030204" pitchFamily="34" charset="0"/>
                <a:cs typeface="Calibri" panose="020F0502020204030204" pitchFamily="34" charset="0"/>
              </a:rPr>
              <a:t>Успостављање усклађеног система епидемиолошког надзора, раног упозоравања и реаговања</a:t>
            </a:r>
            <a:endParaRPr sz="1000" b="1" dirty="0">
              <a:solidFill>
                <a:schemeClr val="accent2"/>
              </a:solidFill>
              <a:latin typeface="Calibri" panose="020F0502020204030204" pitchFamily="34" charset="0"/>
              <a:cs typeface="Calibri" panose="020F0502020204030204" pitchFamily="34" charset="0"/>
            </a:endParaRPr>
          </a:p>
          <a:p>
            <a:pPr marL="0" indent="0" algn="just">
              <a:buNone/>
            </a:pPr>
            <a:r>
              <a:rPr lang="ru-RU" altLang="x-none" sz="900" b="1" dirty="0">
                <a:solidFill>
                  <a:schemeClr val="accent2"/>
                </a:solidFill>
                <a:latin typeface="Calibri" panose="020F0502020204030204" pitchFamily="34" charset="0"/>
                <a:cs typeface="Calibri" panose="020F0502020204030204" pitchFamily="34" charset="0"/>
              </a:rPr>
              <a:t>Набавка опреме за надзор ради унапређења квалитета епидемиолошког надзора и спремности за реаговање у ванредним ситуацијама.</a:t>
            </a:r>
            <a:endParaRPr sz="900" b="1" dirty="0">
              <a:solidFill>
                <a:schemeClr val="accent2"/>
              </a:solidFill>
              <a:latin typeface="Calibri" panose="020F0502020204030204" pitchFamily="34" charset="0"/>
              <a:cs typeface="Calibri" panose="020F0502020204030204" pitchFamily="34" charset="0"/>
            </a:endParaRPr>
          </a:p>
          <a:p>
            <a:pPr marL="0" indent="0" algn="just"/>
            <a:r>
              <a:rPr lang="ru-RU" altLang="x-none" sz="900" b="1" dirty="0">
                <a:solidFill>
                  <a:schemeClr val="accent2"/>
                </a:solidFill>
                <a:latin typeface="Calibri" panose="020F0502020204030204" pitchFamily="34" charset="0"/>
                <a:cs typeface="Calibri" panose="020F0502020204030204" pitchFamily="34" charset="0"/>
              </a:rPr>
              <a:t>Опрема је неопходна за основне функције националног института за јавно здравље: карактеризацију специфичних патогена/болести, услуге дијагностичке потврде, испитивање атипичних узорака, развој, одржавање и омогућавање приступа референтном материјалу, пружање савета, препорука и подршке органима јавног здравља у креирању политика и лабораторијама, учешће у регионалним и међународним мрежама, обезбеђивање података заинтересованим странама – надзор, приправност, епидемије и неуобичајене појаве. Ова набавка се заснива на анализи потреба националног института за јавно здравље у погледу постојећег стања и потребних техничких спецификација. Савремена лабораторијска опрема која се планира за набавку специфична је за ову област стручности и препоручена је кроз анализу недостатака у оквиру твининг лајт пројекта. Здравствени радници националног института за јавно здравље и института у Нишу радиће на овој опреми. За њено коришћење неопходна је додатна техничка обука коју треба да обезбеде добављачи опреме.</a:t>
            </a:r>
            <a:endParaRPr sz="900" b="1" dirty="0">
              <a:solidFill>
                <a:schemeClr val="accent2"/>
              </a:solidFill>
              <a:latin typeface="Calibri" panose="020F0502020204030204" pitchFamily="34" charset="0"/>
              <a:cs typeface="Calibri" panose="020F0502020204030204" pitchFamily="34" charset="0"/>
            </a:endParaRPr>
          </a:p>
          <a:p>
            <a:pPr marL="0" indent="0" algn="just"/>
            <a:r>
              <a:rPr lang="ru-RU" altLang="x-none" sz="900" b="1" dirty="0">
                <a:solidFill>
                  <a:schemeClr val="accent2"/>
                </a:solidFill>
                <a:latin typeface="Calibri" panose="020F0502020204030204" pitchFamily="34" charset="0"/>
                <a:cs typeface="Calibri" panose="020F0502020204030204" pitchFamily="34" charset="0"/>
              </a:rPr>
              <a:t>У циљу јачања система лабораторијског микробиолошког надзора, постоји потреба за успостављањем информационог система који омогућава ефикасан електронски пријем, анализу, тумачење, коришћење, извештавање и дистрибуцију клиничких, лабораторијских и епидемиолошких података о случајевима на регионалном и националном нивоу. Након успостављања Оперативне групе и израде сета процедура у оквиру овог резултата, Министарство здравља може поднети захтев за одобрење мобилизације одређених средстава за интеграцију конкретног ИТ решења.</a:t>
            </a:r>
            <a:endParaRPr sz="1000" b="1" dirty="0">
              <a:solidFill>
                <a:schemeClr val="accent2"/>
              </a:solidFill>
            </a:endParaRPr>
          </a:p>
          <a:p>
            <a:pPr marL="0" indent="0">
              <a:buNone/>
            </a:pPr>
            <a:endParaRPr sz="1000" b="1" dirty="0">
              <a:solidFill>
                <a:schemeClr val="accent2"/>
              </a:solidFill>
            </a:endParaRPr>
          </a:p>
        </p:txBody>
      </p:sp>
      <p:sp>
        <p:nvSpPr>
          <p:cNvPr id="19460" name="Slide Number Placeholder 4"/>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lang="en-GB" altLang="en-US" sz="1000" dirty="0">
                <a:solidFill>
                  <a:srgbClr val="BAA4B6"/>
                </a:solidFill>
                <a:latin typeface="Calibri" panose="020F0502020204030204" pitchFamily="34" charset="0"/>
                <a:cs typeface="Calibri" panose="020F0502020204030204" pitchFamily="34" charset="0"/>
              </a:rPr>
              <a:t>9</a:t>
            </a:r>
            <a:endParaRPr lang="en-GB" altLang="en-US" sz="1000" dirty="0">
              <a:solidFill>
                <a:srgbClr val="BAA4B6"/>
              </a:solidFill>
              <a:latin typeface="Calibri" panose="020F0502020204030204" pitchFamily="34" charset="0"/>
              <a:ea typeface="Calibri" panose="020F0502020204030204" pitchFamily="34" charset="0"/>
            </a:endParaRPr>
          </a:p>
        </p:txBody>
      </p:sp>
      <p:sp>
        <p:nvSpPr>
          <p:cNvPr id="6" name="Footer Placeholder 4"/>
          <p:cNvSpPr txBox="1">
            <a:spLocks noGrp="1"/>
          </p:cNvSpPr>
          <p:nvPr>
            <p:ph type="ftr" sz="quarter" idx="11"/>
          </p:nvPr>
        </p:nvSpPr>
        <p:spPr>
          <a:xfrm>
            <a:off x="5715000" y="6524625"/>
            <a:ext cx="2895600" cy="257175"/>
          </a:xfrm>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8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chor="ctr"/>
          <a:p>
            <a:pPr>
              <a:buNone/>
            </a:pPr>
            <a:r>
              <a:rPr lang="ru-RU" altLang="x-none" sz="1800" b="1" dirty="0">
                <a:solidFill>
                  <a:srgbClr val="823171"/>
                </a:solidFill>
                <a:effectLst>
                  <a:outerShdw blurRad="38100" dist="38100" dir="2700000">
                    <a:srgbClr val="C0C0C0"/>
                  </a:outerShdw>
                </a:effectLst>
              </a:rPr>
              <a:t>                 ИПА 2021 „ЕУ за ефикаснији здравствени систем“</a:t>
            </a:r>
            <a:br>
              <a:rPr lang="ru-RU" altLang="x-none" sz="1800" b="1" dirty="0">
                <a:solidFill>
                  <a:srgbClr val="823171"/>
                </a:solidFill>
                <a:effectLst>
                  <a:outerShdw blurRad="38100" dist="38100" dir="2700000">
                    <a:srgbClr val="C0C0C0"/>
                  </a:outerShdw>
                </a:effectLst>
              </a:rPr>
            </a:br>
            <a:r>
              <a:rPr lang="ru-RU" altLang="x-none" sz="1800" b="1" dirty="0">
                <a:solidFill>
                  <a:srgbClr val="823171"/>
                </a:solidFill>
                <a:effectLst>
                  <a:outerShdw blurRad="38100" dist="38100" dir="2700000">
                    <a:srgbClr val="C0C0C0"/>
                  </a:outerShdw>
                </a:effectLst>
              </a:rPr>
              <a:t>              </a:t>
            </a:r>
            <a:r>
              <a:rPr lang="sr-Cyrl-RS" altLang="x-none" sz="1800" b="1" dirty="0">
                <a:solidFill>
                  <a:srgbClr val="AD4198"/>
                </a:solidFill>
                <a:effectLst/>
                <a:latin typeface="Calibri" panose="020F0502020204030204" pitchFamily="34" charset="0"/>
                <a:cs typeface="Times New Roman" panose="02020603050405020304" pitchFamily="18" charset="0"/>
              </a:rPr>
              <a:t>Пројекат„Јачање отпорности јавног здравља у Србији“ </a:t>
            </a:r>
            <a:br>
              <a:rPr lang="ru-RU" altLang="x-none" sz="1800" b="1" dirty="0">
                <a:solidFill>
                  <a:srgbClr val="823171"/>
                </a:solidFill>
                <a:effectLst>
                  <a:outerShdw blurRad="38100" dist="38100" dir="2700000">
                    <a:srgbClr val="C0C0C0"/>
                  </a:outerShdw>
                </a:effectLst>
              </a:rPr>
            </a:br>
            <a:r>
              <a:rPr lang="ru-RU" altLang="x-none" sz="1800" b="1" dirty="0">
                <a:solidFill>
                  <a:srgbClr val="823171"/>
                </a:solidFill>
                <a:effectLst>
                  <a:outerShdw blurRad="38100" dist="38100" dir="2700000">
                    <a:srgbClr val="C0C0C0"/>
                  </a:outerShdw>
                </a:effectLst>
              </a:rPr>
              <a:t>                                 </a:t>
            </a:r>
            <a:r>
              <a:rPr lang="ru-RU" altLang="x-none" sz="1800" dirty="0">
                <a:effectLst>
                  <a:outerShdw blurRad="38100" dist="38100" dir="2700000">
                    <a:srgbClr val="C0C0C0"/>
                  </a:outerShdw>
                </a:effectLst>
              </a:rPr>
              <a:t>(допринос ЕУ 12 милиона евра)</a:t>
            </a:r>
            <a:endParaRPr lang="en-US" altLang="x-none" sz="1800" dirty="0">
              <a:effectLst>
                <a:outerShdw blurRad="38100" dist="38100" dir="2700000">
                  <a:srgbClr val="C0C0C0"/>
                </a:outerShdw>
              </a:effectLst>
            </a:endParaRPr>
          </a:p>
        </p:txBody>
      </p:sp>
      <p:pic>
        <p:nvPicPr>
          <p:cNvPr id="20483" name="Content Placeholder 6"/>
          <p:cNvPicPr>
            <a:picLocks noGrp="1" noChangeAspect="1"/>
          </p:cNvPicPr>
          <p:nvPr>
            <p:ph idx="1"/>
          </p:nvPr>
        </p:nvPicPr>
        <p:blipFill>
          <a:blip r:embed="rId1"/>
          <a:stretch>
            <a:fillRect/>
          </a:stretch>
        </p:blipFill>
        <p:spPr>
          <a:xfrm>
            <a:off x="1619250" y="1454150"/>
            <a:ext cx="6465888" cy="5089525"/>
          </a:xfrm>
          <a:ln/>
        </p:spPr>
      </p:pic>
      <p:sp>
        <p:nvSpPr>
          <p:cNvPr id="4" name="Footer Placeholder 3"/>
          <p:cNvSpPr txBox="1">
            <a:spLocks noGrp="1"/>
          </p:cNvSpPr>
          <p:nvPr>
            <p:ph type="ftr" sz="quarter" idx="11"/>
          </p:nvPr>
        </p:nvSpPr>
        <p:spPr>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20485" name="Slide Number Placeholder 4"/>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GB" altLang="en-US" sz="1200" dirty="0">
                <a:solidFill>
                  <a:srgbClr val="BAA4B6"/>
                </a:solidFill>
              </a:rPr>
            </a:fld>
            <a:endParaRPr lang="en-GB" altLang="en-US" sz="1200" dirty="0">
              <a:solidFill>
                <a:srgbClr val="BAA4B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chor="ctr"/>
          <a:p>
            <a:pPr>
              <a:buNone/>
            </a:pPr>
            <a:r>
              <a:rPr lang="ru-RU" altLang="x-none" sz="1800" b="1" dirty="0">
                <a:solidFill>
                  <a:srgbClr val="823171"/>
                </a:solidFill>
                <a:effectLst>
                  <a:outerShdw blurRad="38100" dist="38100" dir="2700000">
                    <a:srgbClr val="C0C0C0"/>
                  </a:outerShdw>
                </a:effectLst>
              </a:rPr>
              <a:t>                  ИПА 2021 „ЕУ за ефикаснији здравствени систем“</a:t>
            </a:r>
            <a:br>
              <a:rPr lang="ru-RU" altLang="x-none" sz="1800" b="1" dirty="0">
                <a:solidFill>
                  <a:srgbClr val="823171"/>
                </a:solidFill>
                <a:effectLst>
                  <a:outerShdw blurRad="38100" dist="38100" dir="2700000">
                    <a:srgbClr val="C0C0C0"/>
                  </a:outerShdw>
                </a:effectLst>
              </a:rPr>
            </a:br>
            <a:r>
              <a:rPr lang="ru-RU" altLang="x-none" sz="1800" b="1" dirty="0">
                <a:solidFill>
                  <a:srgbClr val="823171"/>
                </a:solidFill>
                <a:effectLst>
                  <a:outerShdw blurRad="38100" dist="38100" dir="2700000">
                    <a:srgbClr val="C0C0C0"/>
                  </a:outerShdw>
                </a:effectLst>
              </a:rPr>
              <a:t>              </a:t>
            </a:r>
            <a:r>
              <a:rPr lang="sr-Cyrl-RS" altLang="x-none" sz="1800" b="1" dirty="0">
                <a:solidFill>
                  <a:srgbClr val="AD4198"/>
                </a:solidFill>
                <a:effectLst/>
                <a:latin typeface="Calibri" panose="020F0502020204030204" pitchFamily="34" charset="0"/>
                <a:cs typeface="Times New Roman" panose="02020603050405020304" pitchFamily="18" charset="0"/>
              </a:rPr>
              <a:t>Пројекат„Јачање отпорности јавног здравља у Србији“ </a:t>
            </a:r>
            <a:br>
              <a:rPr lang="ru-RU" altLang="x-none" sz="1800" b="1" dirty="0">
                <a:solidFill>
                  <a:srgbClr val="823171"/>
                </a:solidFill>
                <a:effectLst>
                  <a:outerShdw blurRad="38100" dist="38100" dir="2700000">
                    <a:srgbClr val="C0C0C0"/>
                  </a:outerShdw>
                </a:effectLst>
              </a:rPr>
            </a:br>
            <a:r>
              <a:rPr lang="ru-RU" altLang="x-none" sz="1800" b="1" dirty="0">
                <a:solidFill>
                  <a:srgbClr val="823171"/>
                </a:solidFill>
                <a:effectLst>
                  <a:outerShdw blurRad="38100" dist="38100" dir="2700000">
                    <a:srgbClr val="C0C0C0"/>
                  </a:outerShdw>
                </a:effectLst>
              </a:rPr>
              <a:t>                                 </a:t>
            </a:r>
            <a:r>
              <a:rPr lang="ru-RU" altLang="x-none" sz="1800" dirty="0">
                <a:effectLst>
                  <a:outerShdw blurRad="38100" dist="38100" dir="2700000">
                    <a:srgbClr val="C0C0C0"/>
                  </a:outerShdw>
                </a:effectLst>
              </a:rPr>
              <a:t>(допринос ЕУ 12 милиона евра)</a:t>
            </a:r>
            <a:endParaRPr lang="en-US" altLang="x-none" dirty="0">
              <a:effectLst>
                <a:outerShdw blurRad="38100" dist="38100" dir="2700000">
                  <a:srgbClr val="C0C0C0"/>
                </a:outerShdw>
              </a:effectLst>
            </a:endParaRPr>
          </a:p>
        </p:txBody>
      </p:sp>
      <p:pic>
        <p:nvPicPr>
          <p:cNvPr id="21507" name="Content Placeholder 5"/>
          <p:cNvPicPr>
            <a:picLocks noGrp="1" noChangeAspect="1"/>
          </p:cNvPicPr>
          <p:nvPr>
            <p:ph idx="1"/>
          </p:nvPr>
        </p:nvPicPr>
        <p:blipFill>
          <a:blip r:embed="rId1"/>
          <a:stretch>
            <a:fillRect/>
          </a:stretch>
        </p:blipFill>
        <p:spPr>
          <a:xfrm>
            <a:off x="2051050" y="1447800"/>
            <a:ext cx="5927725" cy="5092700"/>
          </a:xfrm>
          <a:ln/>
        </p:spPr>
      </p:pic>
      <p:sp>
        <p:nvSpPr>
          <p:cNvPr id="4" name="Footer Placeholder 3"/>
          <p:cNvSpPr txBox="1">
            <a:spLocks noGrp="1"/>
          </p:cNvSpPr>
          <p:nvPr>
            <p:ph type="ftr" sz="quarter" idx="11"/>
          </p:nvPr>
        </p:nvSpPr>
        <p:spPr>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21509" name="Slide Number Placeholder 4"/>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GB" altLang="en-US" sz="1200" dirty="0">
                <a:solidFill>
                  <a:srgbClr val="BAA4B6"/>
                </a:solidFill>
              </a:rPr>
            </a:fld>
            <a:endParaRPr lang="en-GB" altLang="en-US" sz="1200" dirty="0">
              <a:solidFill>
                <a:srgbClr val="BAA4B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chor="ctr"/>
          <a:p>
            <a:pPr marL="342900" indent="-342900" algn="ctr">
              <a:buNone/>
            </a:pPr>
            <a:r>
              <a:rPr lang="sr-Cyrl-RS" altLang="x-none" sz="2000" b="1" i="1" u="sng" dirty="0">
                <a:effectLst>
                  <a:outerShdw blurRad="38100" dist="38100" dir="2700000">
                    <a:srgbClr val="C0C0C0"/>
                  </a:outerShdw>
                </a:effectLst>
                <a:latin typeface="Times New Roman" panose="02020603050405020304" pitchFamily="18" charset="0"/>
                <a:cs typeface="Calibri" panose="020F0502020204030204" pitchFamily="34" charset="0"/>
              </a:rPr>
              <a:t>Подршка Европске уније у управљању миграцијама у Србији </a:t>
            </a:r>
            <a:r>
              <a:rPr lang="sr-Cyrl-RS" altLang="x-none" sz="2000" b="1" u="sng" dirty="0">
                <a:effectLst>
                  <a:outerShdw blurRad="38100" dist="38100" dir="2700000">
                    <a:srgbClr val="C0C0C0"/>
                  </a:outerShdw>
                </a:effectLst>
                <a:latin typeface="Times New Roman" panose="02020603050405020304" pitchFamily="18" charset="0"/>
                <a:cs typeface="Calibri" panose="020F0502020204030204" pitchFamily="34" charset="0"/>
              </a:rPr>
              <a:t>” - </a:t>
            </a:r>
            <a:r>
              <a:rPr lang="sr-Cyrl-RS" altLang="x-none" sz="2000" b="1" i="1" u="sng" dirty="0">
                <a:effectLst>
                  <a:outerShdw blurRad="38100" dist="38100" dir="2700000">
                    <a:srgbClr val="C0C0C0"/>
                  </a:outerShdw>
                </a:effectLst>
                <a:latin typeface="Times New Roman" panose="02020603050405020304" pitchFamily="18" charset="0"/>
                <a:cs typeface="Calibri" panose="020F0502020204030204" pitchFamily="34" charset="0"/>
              </a:rPr>
              <a:t>МАДАД</a:t>
            </a:r>
            <a:br>
              <a:rPr lang="en-US" altLang="x-none" sz="2000" dirty="0">
                <a:effectLst/>
                <a:latin typeface="Times New Roman" panose="02020603050405020304" pitchFamily="18" charset="0"/>
                <a:cs typeface="Calibri" panose="020F0502020204030204" pitchFamily="34" charset="0"/>
              </a:rPr>
            </a:br>
            <a:endParaRPr lang="en-US" altLang="x-none" sz="2000" dirty="0">
              <a:effectLst>
                <a:outerShdw blurRad="38100" dist="38100" dir="2700000">
                  <a:srgbClr val="C0C0C0"/>
                </a:outerShdw>
              </a:effectLst>
            </a:endParaRPr>
          </a:p>
        </p:txBody>
      </p:sp>
      <p:pic>
        <p:nvPicPr>
          <p:cNvPr id="22531" name="Content Placeholder 6"/>
          <p:cNvPicPr>
            <a:picLocks noGrp="1" noChangeAspect="1"/>
          </p:cNvPicPr>
          <p:nvPr>
            <p:ph idx="1"/>
          </p:nvPr>
        </p:nvPicPr>
        <p:blipFill>
          <a:blip r:embed="rId1"/>
          <a:stretch>
            <a:fillRect/>
          </a:stretch>
        </p:blipFill>
        <p:spPr>
          <a:xfrm>
            <a:off x="1619250" y="1374775"/>
            <a:ext cx="6538913" cy="4987925"/>
          </a:xfrm>
          <a:ln/>
        </p:spPr>
      </p:pic>
      <p:sp>
        <p:nvSpPr>
          <p:cNvPr id="4" name="Footer Placeholder 3"/>
          <p:cNvSpPr txBox="1">
            <a:spLocks noGrp="1"/>
          </p:cNvSpPr>
          <p:nvPr>
            <p:ph type="ftr" sz="quarter" idx="11"/>
          </p:nvPr>
        </p:nvSpPr>
        <p:spPr>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22533" name="Slide Number Placeholder 4"/>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GB" altLang="en-US" sz="1200" dirty="0">
                <a:solidFill>
                  <a:srgbClr val="BAA4B6"/>
                </a:solidFill>
              </a:rPr>
            </a:fld>
            <a:endParaRPr lang="en-GB" altLang="en-US" sz="1200" dirty="0">
              <a:solidFill>
                <a:srgbClr val="BAA4B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chor="ctr"/>
          <a:p>
            <a:pPr marL="342900" indent="-342900" algn="ctr" defTabSz="914400">
              <a:tabLst>
                <a:tab pos="317500" algn="l"/>
              </a:tabLst>
            </a:pPr>
            <a:r>
              <a:rPr lang="sr-Cyrl-RS" altLang="x-none" sz="1600" b="1" i="1" u="sng" dirty="0">
                <a:effectLst/>
                <a:latin typeface="Times New Roman" panose="02020603050405020304" pitchFamily="18" charset="0"/>
                <a:cs typeface="Calibri" panose="020F0502020204030204" pitchFamily="34" charset="0"/>
              </a:rPr>
              <a:t>ИПА</a:t>
            </a:r>
            <a:r>
              <a:rPr lang="en-US" altLang="x-none" sz="1600" b="1" i="1" u="sng" dirty="0">
                <a:effectLst/>
                <a:latin typeface="Times New Roman" panose="02020603050405020304" pitchFamily="18" charset="0"/>
                <a:cs typeface="Calibri" panose="020F0502020204030204" pitchFamily="34" charset="0"/>
              </a:rPr>
              <a:t> 2021-  IPA CARE Унапређење капацитета за управљање ризицима од земљотреса и ванредних здравствених ситуација на Западном Балкану и у Турској</a:t>
            </a:r>
            <a:r>
              <a:rPr lang="sr-Cyrl-RS" altLang="x-none" sz="1600" b="1" i="1" u="sng" dirty="0">
                <a:effectLst/>
                <a:latin typeface="Times New Roman" panose="02020603050405020304" pitchFamily="18" charset="0"/>
                <a:cs typeface="Calibri" panose="020F0502020204030204" pitchFamily="34" charset="0"/>
              </a:rPr>
              <a:t> </a:t>
            </a:r>
            <a:br>
              <a:rPr lang="en-US" altLang="x-none" sz="1600" dirty="0">
                <a:effectLst/>
                <a:latin typeface="Times New Roman" panose="02020603050405020304" pitchFamily="18" charset="0"/>
                <a:cs typeface="Calibri" panose="020F0502020204030204" pitchFamily="34" charset="0"/>
              </a:rPr>
            </a:br>
            <a:endParaRPr lang="en-US" altLang="x-none" sz="1600" b="1" i="1" u="sng" dirty="0">
              <a:effectLst/>
              <a:latin typeface="Times New Roman" panose="02020603050405020304" pitchFamily="18" charset="0"/>
              <a:ea typeface="Calibri" panose="020F0502020204030204" pitchFamily="34" charset="0"/>
            </a:endParaRPr>
          </a:p>
        </p:txBody>
      </p:sp>
      <p:pic>
        <p:nvPicPr>
          <p:cNvPr id="23555" name="Content Placeholder 5"/>
          <p:cNvPicPr>
            <a:picLocks noGrp="1" noChangeAspect="1"/>
          </p:cNvPicPr>
          <p:nvPr>
            <p:ph idx="1"/>
          </p:nvPr>
        </p:nvPicPr>
        <p:blipFill>
          <a:blip r:embed="rId1"/>
          <a:stretch>
            <a:fillRect/>
          </a:stretch>
        </p:blipFill>
        <p:spPr>
          <a:xfrm>
            <a:off x="1908175" y="1282700"/>
            <a:ext cx="6249988" cy="4891088"/>
          </a:xfrm>
          <a:ln/>
        </p:spPr>
      </p:pic>
      <p:sp>
        <p:nvSpPr>
          <p:cNvPr id="4" name="Footer Placeholder 3"/>
          <p:cNvSpPr txBox="1">
            <a:spLocks noGrp="1"/>
          </p:cNvSpPr>
          <p:nvPr>
            <p:ph type="ftr" sz="quarter" idx="11"/>
          </p:nvPr>
        </p:nvSpPr>
        <p:spPr>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23557" name="Slide Number Placeholder 4"/>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GB" altLang="en-US" sz="1200" dirty="0">
                <a:solidFill>
                  <a:srgbClr val="BAA4B6"/>
                </a:solidFill>
              </a:rPr>
            </a:fld>
            <a:endParaRPr lang="en-GB" altLang="en-US" sz="1200" dirty="0">
              <a:solidFill>
                <a:srgbClr val="BAA4B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35100" y="274638"/>
            <a:ext cx="7499350" cy="633413"/>
          </a:xfrm>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ru-RU" sz="24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mj-lt"/>
                <a:ea typeface="+mn-ea"/>
                <a:cs typeface="+mn-cs"/>
              </a:rPr>
              <a:t>Подршка ЕУ Србији – криза изазвана ковидом 19</a:t>
            </a:r>
            <a:endParaRPr kumimoji="0" lang="en-GB" sz="24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mj-lt"/>
              <a:ea typeface="+mn-ea"/>
              <a:cs typeface="+mn-cs"/>
            </a:endParaRPr>
          </a:p>
        </p:txBody>
      </p:sp>
      <p:sp>
        <p:nvSpPr>
          <p:cNvPr id="24579" name="Slide Number Placeholder 4"/>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lang="en-GB" altLang="en-US" sz="900" dirty="0">
                <a:solidFill>
                  <a:srgbClr val="BAA4B6"/>
                </a:solidFill>
                <a:latin typeface="Calibri" panose="020F0502020204030204" pitchFamily="34" charset="0"/>
                <a:cs typeface="Calibri" panose="020F0502020204030204" pitchFamily="34" charset="0"/>
              </a:rPr>
              <a:t>10</a:t>
            </a:r>
            <a:endParaRPr lang="en-GB" altLang="en-US" sz="1200" dirty="0">
              <a:solidFill>
                <a:srgbClr val="BAA4B6"/>
              </a:solidFill>
              <a:latin typeface="Calibri" panose="020F0502020204030204" pitchFamily="34" charset="0"/>
              <a:ea typeface="Calibri" panose="020F0502020204030204" pitchFamily="34" charset="0"/>
            </a:endParaRPr>
          </a:p>
        </p:txBody>
      </p:sp>
      <p:pic>
        <p:nvPicPr>
          <p:cNvPr id="24580" name="Picture 5"/>
          <p:cNvPicPr>
            <a:picLocks noChangeAspect="1"/>
          </p:cNvPicPr>
          <p:nvPr/>
        </p:nvPicPr>
        <p:blipFill>
          <a:blip r:embed="rId1"/>
          <a:stretch>
            <a:fillRect/>
          </a:stretch>
        </p:blipFill>
        <p:spPr>
          <a:xfrm>
            <a:off x="1763713" y="917575"/>
            <a:ext cx="6451600" cy="3411538"/>
          </a:xfrm>
          <a:prstGeom prst="rect">
            <a:avLst/>
          </a:prstGeom>
          <a:noFill/>
          <a:ln w="9525">
            <a:noFill/>
          </a:ln>
        </p:spPr>
      </p:pic>
      <p:sp>
        <p:nvSpPr>
          <p:cNvPr id="7" name="Footer Placeholder 4"/>
          <p:cNvSpPr txBox="1">
            <a:spLocks noGrp="1"/>
          </p:cNvSpPr>
          <p:nvPr>
            <p:ph type="ftr" sz="quarter" idx="11"/>
          </p:nvPr>
        </p:nvSpPr>
        <p:spPr>
          <a:xfrm>
            <a:off x="5715000" y="6524625"/>
            <a:ext cx="2895600" cy="257175"/>
          </a:xfrm>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mn-cs"/>
            </a:endParaRPr>
          </a:p>
        </p:txBody>
      </p:sp>
      <p:graphicFrame>
        <p:nvGraphicFramePr>
          <p:cNvPr id="24582" name="Table 24581"/>
          <p:cNvGraphicFramePr/>
          <p:nvPr/>
        </p:nvGraphicFramePr>
        <p:xfrm>
          <a:off x="1835150" y="4437063"/>
          <a:ext cx="6553200" cy="1736725"/>
        </p:xfrm>
        <a:graphic>
          <a:graphicData uri="http://schemas.openxmlformats.org/drawingml/2006/table">
            <a:tbl>
              <a:tblPr/>
              <a:tblGrid>
                <a:gridCol w="6553200"/>
              </a:tblGrid>
              <a:tr h="17367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sr-Cyrl-RS" altLang="x-none" b="1" dirty="0">
                          <a:latin typeface="Franklin Gothic Book" panose="020B0503020102020204" pitchFamily="34" charset="0"/>
                        </a:rPr>
                        <a:t>Подршка кампањи вакцинације против Ковида 19 у Србији</a:t>
                      </a:r>
                      <a:endParaRPr lang="sr-Cyrl-RS" altLang="x-none" b="1" dirty="0">
                        <a:latin typeface="Franklin Gothic Book" panose="020B0503020102020204" pitchFamily="34" charset="0"/>
                      </a:endParaRPr>
                    </a:p>
                    <a:p>
                      <a:pPr lvl="0" algn="just" eaLnBrk="1" hangingPunct="1">
                        <a:buNone/>
                      </a:pPr>
                      <a:r>
                        <a:rPr lang="sr-Cyrl-RS" altLang="x-none" sz="900" b="1" dirty="0">
                          <a:latin typeface="Franklin Gothic Book" panose="020B0503020102020204" pitchFamily="34" charset="0"/>
                        </a:rPr>
                        <a:t>Финансијска подршка: 27,3 милиона евра </a:t>
                      </a:r>
                      <a:r>
                        <a:rPr lang="sr-Cyrl-RS" altLang="x-none" sz="900" dirty="0">
                          <a:latin typeface="Franklin Gothic Book" panose="020B0503020102020204" pitchFamily="34" charset="0"/>
                        </a:rPr>
                        <a:t>за набавку вакцина од држава чланица ЕУ. У оквиру овог механизма, држава чланица ЕУ купује унапред вакцине за Србију. Србија то затим рефундира уз помоћ гранта ЕУ јер само државе чланице ЕУ могу да купују додатне вакцине од ЕУ. Аустрија доставља прве вакцине Србији у мају.</a:t>
                      </a:r>
                      <a:endParaRPr lang="sr-Cyrl-RS" altLang="x-none" sz="900" dirty="0">
                        <a:latin typeface="Franklin Gothic Book" panose="020B0503020102020204" pitchFamily="34" charset="0"/>
                      </a:endParaRPr>
                    </a:p>
                    <a:p>
                      <a:pPr lvl="0" algn="just" eaLnBrk="1" hangingPunct="1">
                        <a:buNone/>
                      </a:pPr>
                      <a:r>
                        <a:rPr lang="sr-Cyrl-RS" altLang="x-none" sz="900" b="1" dirty="0">
                          <a:latin typeface="Franklin Gothic Book" panose="020B0503020102020204" pitchFamily="34" charset="0"/>
                        </a:rPr>
                        <a:t>Опрема: </a:t>
                      </a:r>
                      <a:r>
                        <a:rPr lang="sr-Cyrl-RS" altLang="x-none" sz="900" dirty="0">
                          <a:latin typeface="Franklin Gothic Book" panose="020B0503020102020204" pitchFamily="34" charset="0"/>
                        </a:rPr>
                        <a:t>за складиштење вакцина у 26 здравствених центара. 32 замрзивача и 33 фрижидера. 26 мини комбија за вакцинацију и дистрибуцију.</a:t>
                      </a:r>
                      <a:endParaRPr lang="sr-Cyrl-RS" altLang="x-none" sz="900" dirty="0">
                        <a:latin typeface="Franklin Gothic Book" panose="020B0503020102020204" pitchFamily="34" charset="0"/>
                      </a:endParaRPr>
                    </a:p>
                    <a:p>
                      <a:pPr lvl="0" algn="just" eaLnBrk="1" hangingPunct="1">
                        <a:buNone/>
                      </a:pPr>
                      <a:r>
                        <a:rPr lang="sr-Cyrl-RS" altLang="x-none" sz="900" b="1" dirty="0">
                          <a:latin typeface="Franklin Gothic Book" panose="020B0503020102020204" pitchFamily="34" charset="0"/>
                        </a:rPr>
                        <a:t>Вакцине: </a:t>
                      </a:r>
                      <a:r>
                        <a:rPr lang="sr-Cyrl-RS" altLang="x-none" sz="900" dirty="0">
                          <a:latin typeface="Franklin Gothic Book" panose="020B0503020102020204" pitchFamily="34" charset="0"/>
                        </a:rPr>
                        <a:t>Кроз КОВАКС иницијативу, Србија је добила 177.600 доза вакцине Астразенека, на основу сопствене набавке.</a:t>
                      </a:r>
                      <a:r>
                        <a:rPr lang="sr-Cyrl-RS" altLang="x-none" sz="900" b="1" dirty="0">
                          <a:latin typeface="Franklin Gothic Book" panose="020B0503020102020204" pitchFamily="34" charset="0"/>
                        </a:rPr>
                        <a:t> </a:t>
                      </a:r>
                      <a:r>
                        <a:rPr lang="sr-Cyrl-RS" altLang="x-none" sz="900" dirty="0">
                          <a:latin typeface="Franklin Gothic Book" panose="020B0503020102020204" pitchFamily="34" charset="0"/>
                        </a:rPr>
                        <a:t>Србија је добила 771.055 доза вакцина Биотек/Фајзер – на основу сопствене набавке. Србија је имала велику корист од вакцина које су развијене у ЕУ уз помоћ ЕУ средстава.</a:t>
                      </a:r>
                      <a:endParaRPr lang="sr-Cyrl-RS" altLang="x-none" sz="900" dirty="0">
                        <a:latin typeface="Franklin Gothic Book" panose="020B0503020102020204" pitchFamily="34" charset="0"/>
                      </a:endParaRPr>
                    </a:p>
                    <a:p>
                      <a:pPr lvl="0" algn="just" eaLnBrk="1" hangingPunct="1">
                        <a:buNone/>
                      </a:pPr>
                      <a:r>
                        <a:rPr lang="sr-Cyrl-RS" altLang="x-none" sz="900" b="1" dirty="0">
                          <a:latin typeface="Franklin Gothic Book" panose="020B0503020102020204" pitchFamily="34" charset="0"/>
                        </a:rPr>
                        <a:t>Запослени: </a:t>
                      </a:r>
                      <a:r>
                        <a:rPr lang="sr-Cyrl-RS" altLang="x-none" sz="900" dirty="0">
                          <a:latin typeface="Franklin Gothic Book" panose="020B0503020102020204" pitchFamily="34" charset="0"/>
                        </a:rPr>
                        <a:t>200 здравствених радника су унапредили капацитете здравствених установа Србије уз финансијску помоћ ЕУ за медицинску интервенцију укључујући вакцине, у вредности од 1,4 милиона евра </a:t>
                      </a:r>
                      <a:endParaRPr lang="sr-Cyrl-RS" altLang="x-none" sz="900" b="1" dirty="0">
                        <a:latin typeface="Franklin Gothic Book" panose="020B0503020102020204" pitchFamily="34" charset="0"/>
                      </a:endParaRPr>
                    </a:p>
                  </a:txBody>
                  <a:tcPr marL="91447" marR="91447" marT="45703" marB="45703">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Slide Number Placeholder 4"/>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fld id="{9A0DB2DC-4C9A-4742-B13C-FB6460FD3503}" type="slidenum">
              <a:rPr lang="en-GB" altLang="en-US" sz="1000" dirty="0">
                <a:solidFill>
                  <a:srgbClr val="BAA4B6"/>
                </a:solidFill>
                <a:latin typeface="Calibri" panose="020F0502020204030204" pitchFamily="34" charset="0"/>
                <a:cs typeface="Calibri" panose="020F0502020204030204" pitchFamily="34" charset="0"/>
              </a:rPr>
            </a:fld>
            <a:endParaRPr lang="en-GB" altLang="en-US" sz="1000" dirty="0">
              <a:solidFill>
                <a:srgbClr val="BAA4B6"/>
              </a:solidFill>
              <a:latin typeface="Calibri" panose="020F0502020204030204" pitchFamily="34" charset="0"/>
              <a:ea typeface="Calibri" panose="020F0502020204030204" pitchFamily="34" charset="0"/>
              <a:cs typeface="Calibri" panose="020F0502020204030204" pitchFamily="34" charset="0"/>
            </a:endParaRPr>
          </a:p>
        </p:txBody>
      </p:sp>
      <p:pic>
        <p:nvPicPr>
          <p:cNvPr id="25603" name="Picture 5"/>
          <p:cNvPicPr>
            <a:picLocks noChangeAspect="1"/>
          </p:cNvPicPr>
          <p:nvPr/>
        </p:nvPicPr>
        <p:blipFill>
          <a:blip r:embed="rId1"/>
          <a:stretch>
            <a:fillRect/>
          </a:stretch>
        </p:blipFill>
        <p:spPr>
          <a:xfrm>
            <a:off x="1835150" y="1484313"/>
            <a:ext cx="6292850" cy="3313112"/>
          </a:xfrm>
          <a:prstGeom prst="rect">
            <a:avLst/>
          </a:prstGeom>
          <a:noFill/>
          <a:ln w="9525">
            <a:noFill/>
          </a:ln>
        </p:spPr>
      </p:pic>
      <p:sp>
        <p:nvSpPr>
          <p:cNvPr id="7" name="Title 1"/>
          <p:cNvSpPr>
            <a:spLocks noGrp="1"/>
          </p:cNvSpPr>
          <p:nvPr>
            <p:ph type="title"/>
          </p:nvPr>
        </p:nvSpPr>
        <p:spPr>
          <a:xfrm>
            <a:off x="1476375" y="274638"/>
            <a:ext cx="7499350" cy="633413"/>
          </a:xfrm>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24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mj-lt"/>
                <a:ea typeface="+mn-ea"/>
                <a:cs typeface="+mn-cs"/>
              </a:rPr>
              <a:t>EU Support to Serbia</a:t>
            </a:r>
            <a:endParaRPr kumimoji="0" lang="en-GB" sz="24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mj-lt"/>
              <a:ea typeface="+mn-ea"/>
              <a:cs typeface="+mn-cs"/>
            </a:endParaRPr>
          </a:p>
        </p:txBody>
      </p:sp>
      <p:sp>
        <p:nvSpPr>
          <p:cNvPr id="8" name="Footer Placeholder 4"/>
          <p:cNvSpPr txBox="1">
            <a:spLocks noGrp="1"/>
          </p:cNvSpPr>
          <p:nvPr>
            <p:ph type="ftr" sz="quarter" idx="11"/>
          </p:nvPr>
        </p:nvSpPr>
        <p:spPr>
          <a:xfrm>
            <a:off x="5715000" y="6524625"/>
            <a:ext cx="2895600" cy="257175"/>
          </a:xfrm>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mn-cs"/>
            </a:endParaRPr>
          </a:p>
        </p:txBody>
      </p:sp>
      <p:graphicFrame>
        <p:nvGraphicFramePr>
          <p:cNvPr id="25606" name="Table 25605"/>
          <p:cNvGraphicFramePr/>
          <p:nvPr/>
        </p:nvGraphicFramePr>
        <p:xfrm>
          <a:off x="1524000" y="5016500"/>
          <a:ext cx="7086600" cy="1433513"/>
        </p:xfrm>
        <a:graphic>
          <a:graphicData uri="http://schemas.openxmlformats.org/drawingml/2006/table">
            <a:tbl>
              <a:tblPr/>
              <a:tblGrid>
                <a:gridCol w="7086600"/>
              </a:tblGrid>
              <a:tr h="14335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sr-Cyrl-RS" altLang="x-none" sz="1400" b="1" dirty="0">
                          <a:latin typeface="Franklin Gothic Book" panose="020B0503020102020204" pitchFamily="34" charset="0"/>
                        </a:rPr>
                        <a:t>20 година солидарности</a:t>
                      </a:r>
                      <a:endParaRPr lang="sr-Cyrl-RS" altLang="x-none" sz="1400" b="1" dirty="0">
                        <a:latin typeface="Franklin Gothic Book" panose="020B0503020102020204" pitchFamily="34" charset="0"/>
                      </a:endParaRPr>
                    </a:p>
                    <a:p>
                      <a:pPr lvl="0" algn="ctr" eaLnBrk="1" hangingPunct="1">
                        <a:buNone/>
                      </a:pPr>
                      <a:r>
                        <a:rPr lang="sr-Cyrl-RS" altLang="x-none" sz="1400" b="1" dirty="0">
                          <a:latin typeface="Franklin Gothic Book" panose="020B0503020102020204" pitchFamily="34" charset="0"/>
                        </a:rPr>
                        <a:t>Помоћ здравственом сектору у Србији у периоду 2001-2021.</a:t>
                      </a:r>
                      <a:endParaRPr lang="sr-Cyrl-RS" altLang="x-none" sz="1400" b="1" dirty="0">
                        <a:latin typeface="Franklin Gothic Book" panose="020B0503020102020204" pitchFamily="34" charset="0"/>
                      </a:endParaRPr>
                    </a:p>
                    <a:p>
                      <a:pPr lvl="0" algn="just" eaLnBrk="1" hangingPunct="1">
                        <a:buNone/>
                      </a:pPr>
                      <a:endParaRPr lang="sr-Cyrl-RS" altLang="x-none" sz="1000" b="1" dirty="0">
                        <a:latin typeface="Franklin Gothic Book" panose="020B0503020102020204" pitchFamily="34" charset="0"/>
                      </a:endParaRPr>
                    </a:p>
                    <a:p>
                      <a:pPr lvl="0" algn="just" eaLnBrk="1" hangingPunct="1">
                        <a:buNone/>
                      </a:pPr>
                      <a:r>
                        <a:rPr lang="sr-Cyrl-RS" altLang="x-none" sz="1000" b="1" dirty="0">
                          <a:latin typeface="Franklin Gothic Book" panose="020B0503020102020204" pitchFamily="34" charset="0"/>
                        </a:rPr>
                        <a:t>Финансијска помоћ: 66 милиона евра </a:t>
                      </a:r>
                      <a:r>
                        <a:rPr lang="sr-Cyrl-RS" altLang="x-none" sz="1000" dirty="0">
                          <a:latin typeface="Franklin Gothic Book" panose="020B0503020102020204" pitchFamily="34" charset="0"/>
                        </a:rPr>
                        <a:t>помоћи за Ковид 19 у периоду 2020-2021. </a:t>
                      </a:r>
                      <a:r>
                        <a:rPr lang="sr-Cyrl-RS" altLang="x-none" sz="1000" b="1" dirty="0">
                          <a:latin typeface="Franklin Gothic Book" panose="020B0503020102020204" pitchFamily="34" charset="0"/>
                        </a:rPr>
                        <a:t>200 милиона евра </a:t>
                      </a:r>
                      <a:r>
                        <a:rPr lang="sr-Cyrl-RS" altLang="x-none" sz="1000" dirty="0">
                          <a:latin typeface="Franklin Gothic Book" panose="020B0503020102020204" pitchFamily="34" charset="0"/>
                        </a:rPr>
                        <a:t>у донацијама. </a:t>
                      </a:r>
                      <a:r>
                        <a:rPr lang="sr-Cyrl-RS" altLang="x-none" sz="1000" b="1" dirty="0">
                          <a:latin typeface="Franklin Gothic Book" panose="020B0503020102020204" pitchFamily="34" charset="0"/>
                        </a:rPr>
                        <a:t>250 милиона евра</a:t>
                      </a:r>
                      <a:r>
                        <a:rPr lang="sr-Cyrl-RS" altLang="x-none" sz="1000" dirty="0">
                          <a:latin typeface="Franklin Gothic Book" panose="020B0503020102020204" pitchFamily="34" charset="0"/>
                        </a:rPr>
                        <a:t> у повољним кредитима.</a:t>
                      </a:r>
                      <a:endParaRPr lang="sr-Cyrl-RS" altLang="x-none" sz="1000" dirty="0">
                        <a:latin typeface="Franklin Gothic Book" panose="020B0503020102020204" pitchFamily="34" charset="0"/>
                      </a:endParaRPr>
                    </a:p>
                    <a:p>
                      <a:pPr lvl="0" algn="just" eaLnBrk="1" hangingPunct="1">
                        <a:buNone/>
                      </a:pPr>
                      <a:r>
                        <a:rPr lang="sr-Cyrl-RS" altLang="x-none" sz="1000" b="1" dirty="0">
                          <a:latin typeface="Franklin Gothic Book" panose="020B0503020102020204" pitchFamily="34" charset="0"/>
                        </a:rPr>
                        <a:t>Болничке зграде: </a:t>
                      </a:r>
                      <a:r>
                        <a:rPr lang="sr-Cyrl-RS" altLang="x-none" sz="1000" dirty="0">
                          <a:latin typeface="Franklin Gothic Book" panose="020B0503020102020204" pitchFamily="34" charset="0"/>
                        </a:rPr>
                        <a:t>34 болнице су реновиране или реконструисане. 600 болничких кревета. 38 јединица интензивне неге.</a:t>
                      </a:r>
                      <a:endParaRPr lang="sr-Cyrl-RS" altLang="x-none" sz="1000" dirty="0">
                        <a:latin typeface="Franklin Gothic Book" panose="020B0503020102020204" pitchFamily="34" charset="0"/>
                      </a:endParaRPr>
                    </a:p>
                    <a:p>
                      <a:pPr lvl="0" algn="just" eaLnBrk="1" hangingPunct="1">
                        <a:buNone/>
                      </a:pPr>
                      <a:r>
                        <a:rPr lang="sr-Cyrl-RS" altLang="x-none" sz="1000" b="1" dirty="0">
                          <a:latin typeface="Franklin Gothic Book" panose="020B0503020102020204" pitchFamily="34" charset="0"/>
                        </a:rPr>
                        <a:t>Опрема: </a:t>
                      </a:r>
                      <a:r>
                        <a:rPr lang="sr-Cyrl-RS" altLang="x-none" sz="1000" dirty="0">
                          <a:latin typeface="Franklin Gothic Book" panose="020B0503020102020204" pitchFamily="34" charset="0"/>
                        </a:rPr>
                        <a:t>284 возила са 142 респиратора. Две установе јавног здравља су добиле главну помоћ од обнове производње вакцина против грипа до ИТ и лабораторијске опреме (Завод за јавно здравље и Торлак)</a:t>
                      </a:r>
                      <a:endParaRPr lang="en-US" sz="1000" b="1" dirty="0">
                        <a:latin typeface="Franklin Gothic Book" panose="020B0503020102020204" pitchFamily="34" charset="0"/>
                      </a:endParaRPr>
                    </a:p>
                  </a:txBody>
                  <a:tcPr marT="45750" marB="4575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Content Placeholder 2"/>
          <p:cNvSpPr>
            <a:spLocks noGrp="1"/>
          </p:cNvSpPr>
          <p:nvPr>
            <p:ph idx="1"/>
          </p:nvPr>
        </p:nvSpPr>
        <p:spPr>
          <a:xfrm>
            <a:off x="1435100" y="1447800"/>
            <a:ext cx="7137400" cy="4800600"/>
          </a:xfrm>
          <a:ln/>
        </p:spPr>
        <p:txBody>
          <a:bodyPr vert="horz" wrap="square" lIns="91440" tIns="45720" rIns="91440" bIns="45720" anchor="t" anchorCtr="0"/>
          <a:p>
            <a:pPr marL="365125" lvl="1" indent="-282575" eaLnBrk="1" hangingPunct="1">
              <a:spcBef>
                <a:spcPts val="600"/>
              </a:spcBef>
              <a:buSzPct val="80000"/>
              <a:buFont typeface="Wingdings 2" panose="05020102010507070707" pitchFamily="18" charset="2"/>
              <a:buChar char=""/>
            </a:pPr>
            <a:r>
              <a:rPr lang="ru-RU" altLang="en-US" sz="2000" b="1" dirty="0">
                <a:solidFill>
                  <a:schemeClr val="accent2"/>
                </a:solidFill>
              </a:rPr>
              <a:t>2000–2008: ЕАР је располагала са 2,85 милијарди евра новца пореских обвезника ЕУ у своја четири оперативна центра.</a:t>
            </a:r>
            <a:endParaRPr lang="ru-RU" altLang="en-US" sz="2000" b="1" dirty="0">
              <a:solidFill>
                <a:schemeClr val="accent2"/>
              </a:solidFill>
            </a:endParaRPr>
          </a:p>
          <a:p>
            <a:pPr marL="365125" lvl="1" indent="-282575" eaLnBrk="1" hangingPunct="1">
              <a:spcBef>
                <a:spcPts val="600"/>
              </a:spcBef>
              <a:buSzPct val="80000"/>
              <a:buFont typeface="Wingdings 2" panose="05020102010507070707" pitchFamily="18" charset="2"/>
              <a:buChar char=""/>
            </a:pPr>
            <a:r>
              <a:rPr lang="ru-RU" altLang="en-US" sz="2000" b="1" dirty="0">
                <a:solidFill>
                  <a:schemeClr val="accent2"/>
                </a:solidFill>
              </a:rPr>
              <a:t>ЕАР у Србији: 1,3 милијарде евра</a:t>
            </a:r>
            <a:endParaRPr lang="ru-RU" altLang="en-US" sz="2000" b="1" dirty="0">
              <a:solidFill>
                <a:schemeClr val="accent2"/>
              </a:solidFill>
            </a:endParaRPr>
          </a:p>
          <a:p>
            <a:pPr marL="365125" lvl="1" indent="-282575" eaLnBrk="1" hangingPunct="1">
              <a:spcBef>
                <a:spcPts val="600"/>
              </a:spcBef>
              <a:buSzPct val="80000"/>
              <a:buFont typeface="Wingdings 2" panose="05020102010507070707" pitchFamily="18" charset="2"/>
              <a:buChar char=""/>
            </a:pPr>
            <a:r>
              <a:rPr lang="ru-RU" altLang="en-US" sz="2000" b="1" dirty="0">
                <a:solidFill>
                  <a:schemeClr val="accent2"/>
                </a:solidFill>
              </a:rPr>
              <a:t>Здравствени CARDS програм ЕАР-а:</a:t>
            </a:r>
            <a:endParaRPr lang="ru-RU" altLang="en-US" sz="2000" b="1" dirty="0">
              <a:solidFill>
                <a:schemeClr val="accent2"/>
              </a:solidFill>
            </a:endParaRPr>
          </a:p>
          <a:p>
            <a:pPr marL="611505" lvl="2" indent="-282575" eaLnBrk="1" hangingPunct="1">
              <a:spcBef>
                <a:spcPts val="600"/>
              </a:spcBef>
              <a:buSzPct val="80000"/>
              <a:buFont typeface="Wingdings 2" panose="05020102010507070707" pitchFamily="18" charset="2"/>
              <a:buChar char=""/>
            </a:pPr>
            <a:r>
              <a:rPr lang="ru-RU" altLang="en-US" sz="2000" b="1" dirty="0">
                <a:solidFill>
                  <a:schemeClr val="accent2"/>
                </a:solidFill>
              </a:rPr>
              <a:t>115 </a:t>
            </a:r>
            <a:r>
              <a:rPr lang="ru-RU" altLang="en-US" sz="1600" b="1" dirty="0">
                <a:solidFill>
                  <a:schemeClr val="accent2"/>
                </a:solidFill>
              </a:rPr>
              <a:t>уговора у вредности од готово </a:t>
            </a:r>
            <a:r>
              <a:rPr lang="en-US" altLang="en-US" sz="1900" b="1" dirty="0">
                <a:solidFill>
                  <a:srgbClr val="653171"/>
                </a:solidFill>
              </a:rPr>
              <a:t>10</a:t>
            </a:r>
            <a:r>
              <a:rPr lang="sr-Latn-CS" altLang="en-US" sz="1900" b="1" dirty="0">
                <a:solidFill>
                  <a:srgbClr val="653171"/>
                </a:solidFill>
              </a:rPr>
              <a:t>8 </a:t>
            </a:r>
            <a:r>
              <a:rPr lang="sr-Cyrl-RS" altLang="en-US" sz="1900" b="1" dirty="0">
                <a:solidFill>
                  <a:srgbClr val="653171"/>
                </a:solidFill>
              </a:rPr>
              <a:t>милиона евра</a:t>
            </a:r>
            <a:endParaRPr lang="sr-Latn-CS" altLang="en-US" sz="1900" b="1" dirty="0">
              <a:solidFill>
                <a:srgbClr val="653171"/>
              </a:solidFill>
            </a:endParaRPr>
          </a:p>
          <a:p>
            <a:pPr marL="611505" lvl="2" indent="-282575" eaLnBrk="1" hangingPunct="1">
              <a:spcBef>
                <a:spcPts val="600"/>
              </a:spcBef>
              <a:buSzPct val="80000"/>
              <a:buFont typeface="Wingdings 2" panose="05020102010507070707" pitchFamily="18" charset="2"/>
              <a:buChar char=""/>
            </a:pPr>
            <a:r>
              <a:rPr lang="sr-Latn-CS" altLang="en-US" sz="1900" b="1" dirty="0">
                <a:solidFill>
                  <a:srgbClr val="653171"/>
                </a:solidFill>
              </a:rPr>
              <a:t>8,25%</a:t>
            </a:r>
            <a:r>
              <a:rPr lang="sr-Latn-CS" altLang="en-US" sz="2000" b="1" dirty="0">
                <a:solidFill>
                  <a:schemeClr val="accent2"/>
                </a:solidFill>
              </a:rPr>
              <a:t> </a:t>
            </a:r>
            <a:r>
              <a:rPr lang="sr-Cyrl-RS" altLang="en-US" sz="1600" b="1" dirty="0">
                <a:solidFill>
                  <a:schemeClr val="accent2"/>
                </a:solidFill>
              </a:rPr>
              <a:t>расположивих </a:t>
            </a:r>
            <a:r>
              <a:rPr lang="sr-Latn-CS" altLang="en-US" sz="1600" b="1" dirty="0">
                <a:solidFill>
                  <a:schemeClr val="accent2"/>
                </a:solidFill>
              </a:rPr>
              <a:t>CARDS </a:t>
            </a:r>
            <a:r>
              <a:rPr lang="sr-Cyrl-RS" altLang="en-US" sz="1600" b="1" dirty="0">
                <a:solidFill>
                  <a:schemeClr val="accent2"/>
                </a:solidFill>
              </a:rPr>
              <a:t>средстава током </a:t>
            </a:r>
            <a:r>
              <a:rPr lang="sr-Latn-CS" altLang="en-US" sz="1600" b="1" dirty="0">
                <a:solidFill>
                  <a:schemeClr val="accent2"/>
                </a:solidFill>
              </a:rPr>
              <a:t>8 </a:t>
            </a:r>
            <a:r>
              <a:rPr lang="sr-Cyrl-RS" altLang="en-US" sz="1600" b="1" dirty="0">
                <a:solidFill>
                  <a:schemeClr val="accent2"/>
                </a:solidFill>
              </a:rPr>
              <a:t>година</a:t>
            </a:r>
            <a:endParaRPr lang="sr-Latn-CS" altLang="en-US" sz="1900" b="1" dirty="0">
              <a:solidFill>
                <a:schemeClr val="accent2"/>
              </a:solidFill>
            </a:endParaRPr>
          </a:p>
          <a:p>
            <a:pPr marL="365125" lvl="1" indent="-282575" eaLnBrk="1" hangingPunct="1">
              <a:spcBef>
                <a:spcPts val="600"/>
              </a:spcBef>
              <a:buSzPct val="80000"/>
              <a:buFont typeface="Wingdings 2" panose="05020102010507070707" pitchFamily="18" charset="2"/>
              <a:buChar char=""/>
            </a:pPr>
            <a:r>
              <a:rPr lang="sr-Cyrl-RS" altLang="en-US" sz="1900" b="1" dirty="0">
                <a:solidFill>
                  <a:schemeClr val="accent2"/>
                </a:solidFill>
              </a:rPr>
              <a:t> </a:t>
            </a:r>
            <a:r>
              <a:rPr lang="ru-RU" altLang="en-US" sz="1900" b="1" dirty="0">
                <a:solidFill>
                  <a:schemeClr val="accent2"/>
                </a:solidFill>
              </a:rPr>
              <a:t>Гашење EAR-а – децембар 2008. године, сви уговори/пројекти пренети су на Делегације ЕК у Србији, Косову* и Црној Гори.</a:t>
            </a:r>
            <a:endParaRPr lang="ru-RU" altLang="en-US" sz="1900" b="1" dirty="0">
              <a:solidFill>
                <a:schemeClr val="accent2"/>
              </a:solidFill>
            </a:endParaRPr>
          </a:p>
          <a:p>
            <a:pPr marL="365125" lvl="1" indent="-282575" eaLnBrk="1" hangingPunct="1">
              <a:spcBef>
                <a:spcPts val="600"/>
              </a:spcBef>
              <a:buSzPct val="80000"/>
              <a:buFont typeface="Wingdings 2" panose="05020102010507070707" pitchFamily="18" charset="2"/>
              <a:buChar char=""/>
            </a:pPr>
            <a:endParaRPr lang="en-US" altLang="en-US" sz="1900" b="1" dirty="0">
              <a:solidFill>
                <a:schemeClr val="accent2"/>
              </a:solidFill>
            </a:endParaRPr>
          </a:p>
          <a:p>
            <a:pPr eaLnBrk="1" hangingPunct="1">
              <a:buNone/>
            </a:pPr>
            <a:r>
              <a:rPr lang="sr-Latn-CS" altLang="en-US" sz="1300" dirty="0">
                <a:solidFill>
                  <a:schemeClr val="accent2"/>
                </a:solidFill>
              </a:rPr>
              <a:t>	</a:t>
            </a:r>
            <a:r>
              <a:rPr lang="sr-Latn-CS" altLang="en-US" sz="1300" b="1" dirty="0">
                <a:solidFill>
                  <a:srgbClr val="653171"/>
                </a:solidFill>
              </a:rPr>
              <a:t>*</a:t>
            </a:r>
            <a:r>
              <a:rPr lang="sr-Latn-CS" altLang="en-US" sz="1300" dirty="0">
                <a:solidFill>
                  <a:schemeClr val="accent2"/>
                </a:solidFill>
              </a:rPr>
              <a:t> </a:t>
            </a:r>
            <a:r>
              <a:rPr lang="ru-RU" altLang="en-US" sz="1300" dirty="0">
                <a:solidFill>
                  <a:schemeClr val="accent2"/>
                </a:solidFill>
              </a:rPr>
              <a:t>у складу са Резолуцијом 1244 Савета безбедности Уједињених нација</a:t>
            </a:r>
            <a:endParaRPr lang="en-US" altLang="en-US" sz="1300" dirty="0">
              <a:solidFill>
                <a:schemeClr val="accent2"/>
              </a:solidFill>
            </a:endParaRPr>
          </a:p>
        </p:txBody>
      </p:sp>
      <p:sp>
        <p:nvSpPr>
          <p:cNvPr id="11267" name="Slide Number Placeholder 4"/>
          <p:cNvSpPr txBox="1">
            <a:spLocks noGrp="1"/>
          </p:cNvSpPr>
          <p:nvPr>
            <p:ph type="sldNum" sz="quarter" idx="12"/>
          </p:nvPr>
        </p:nvSpPr>
        <p:spPr>
          <a:noFill/>
          <a:ln>
            <a:noFill/>
          </a:ln>
        </p:spPr>
        <p:txBody>
          <a:bodyPr anchor="b" anchorCtr="0"/>
          <a:p>
            <a:pPr marL="0" indent="0" algn="ctr" eaLnBrk="1" hangingPunct="1">
              <a:spcBef>
                <a:spcPct val="0"/>
              </a:spcBef>
              <a:buClrTx/>
              <a:buSzTx/>
              <a:buFontTx/>
              <a:buNone/>
            </a:pPr>
            <a:r>
              <a:rPr lang="en-GB" altLang="en-US" sz="1000" dirty="0">
                <a:solidFill>
                  <a:srgbClr val="BAA4B6"/>
                </a:solidFill>
                <a:latin typeface="Calibri" panose="020F0502020204030204" pitchFamily="34" charset="0"/>
                <a:cs typeface="Calibri" panose="020F0502020204030204" pitchFamily="34" charset="0"/>
              </a:rPr>
              <a:t>1</a:t>
            </a:r>
            <a:endParaRPr lang="en-GB" altLang="en-US" sz="1000" dirty="0">
              <a:solidFill>
                <a:srgbClr val="BAA4B6"/>
              </a:solidFill>
              <a:latin typeface="Calibri" panose="020F0502020204030204" pitchFamily="34" charset="0"/>
              <a:ea typeface="Calibri" panose="020F0502020204030204" pitchFamily="34" charset="0"/>
            </a:endParaRPr>
          </a:p>
        </p:txBody>
      </p:sp>
      <p:sp>
        <p:nvSpPr>
          <p:cNvPr id="7" name="Title 5"/>
          <p:cNvSpPr txBox="1"/>
          <p:nvPr/>
        </p:nvSpPr>
        <p:spPr>
          <a:xfrm>
            <a:off x="1643063" y="142875"/>
            <a:ext cx="6972300" cy="928688"/>
          </a:xfrm>
          <a:prstGeom prst="rect">
            <a:avLst/>
          </a:prstGeom>
        </p:spPr>
        <p:txBody>
          <a:bodyPr anchor="ct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DE6C36"/>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F9B639"/>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0"/>
              </a:spcBef>
              <a:buClrTx/>
              <a:buSzTx/>
              <a:buFontTx/>
              <a:buNone/>
            </a:pPr>
            <a:r>
              <a:rPr lang="sr-Cyrl-RS" altLang="en-US" sz="3600" dirty="0">
                <a:solidFill>
                  <a:schemeClr val="accent2"/>
                </a:solidFill>
                <a:effectLst>
                  <a:outerShdw blurRad="38100" dist="38100" dir="2700000">
                    <a:srgbClr val="C0C0C0"/>
                  </a:outerShdw>
                </a:effectLst>
                <a:latin typeface="Franklin Gothic Medium" panose="020B0603020102020204" pitchFamily="34" charset="0"/>
              </a:rPr>
              <a:t>ЕАР</a:t>
            </a:r>
            <a:r>
              <a:rPr lang="sr-Latn-CS" altLang="en-US" sz="3600" dirty="0">
                <a:solidFill>
                  <a:schemeClr val="accent2"/>
                </a:solidFill>
                <a:effectLst>
                  <a:outerShdw blurRad="38100" dist="38100" dir="2700000">
                    <a:srgbClr val="C0C0C0"/>
                  </a:outerShdw>
                </a:effectLst>
                <a:latin typeface="Franklin Gothic Medium" panose="020B0603020102020204" pitchFamily="34" charset="0"/>
              </a:rPr>
              <a:t> </a:t>
            </a:r>
            <a:br>
              <a:rPr lang="sr-Latn-CS" altLang="en-US" sz="3600" dirty="0">
                <a:solidFill>
                  <a:schemeClr val="accent2"/>
                </a:solidFill>
                <a:effectLst>
                  <a:outerShdw blurRad="38100" dist="38100" dir="2700000">
                    <a:srgbClr val="C0C0C0"/>
                  </a:outerShdw>
                </a:effectLst>
                <a:latin typeface="Franklin Gothic Medium" panose="020B0603020102020204" pitchFamily="34" charset="0"/>
              </a:rPr>
            </a:br>
            <a:r>
              <a:rPr lang="sr-Cyrl-RS" altLang="en-US" sz="1700" dirty="0">
                <a:solidFill>
                  <a:schemeClr val="accent2"/>
                </a:solidFill>
                <a:effectLst>
                  <a:outerShdw blurRad="38100" dist="38100" dir="2700000">
                    <a:srgbClr val="C0C0C0"/>
                  </a:outerShdw>
                </a:effectLst>
                <a:latin typeface="Franklin Gothic Medium" panose="020B0603020102020204" pitchFamily="34" charset="0"/>
              </a:rPr>
              <a:t>Програм </a:t>
            </a:r>
            <a:r>
              <a:rPr lang="sr-Latn-CS" altLang="en-US" sz="1700" dirty="0">
                <a:solidFill>
                  <a:schemeClr val="accent2"/>
                </a:solidFill>
                <a:effectLst>
                  <a:outerShdw blurRad="38100" dist="38100" dir="2700000">
                    <a:srgbClr val="C0C0C0"/>
                  </a:outerShdw>
                </a:effectLst>
                <a:latin typeface="Franklin Gothic Medium" panose="020B0603020102020204" pitchFamily="34" charset="0"/>
              </a:rPr>
              <a:t>CARDS</a:t>
            </a:r>
            <a:endParaRPr lang="en-US" altLang="en-US" sz="3600" dirty="0">
              <a:solidFill>
                <a:srgbClr val="91227B"/>
              </a:solidFill>
              <a:effectLst>
                <a:outerShdw blurRad="38100" dist="38100" dir="2700000">
                  <a:srgbClr val="C0C0C0"/>
                </a:outerShdw>
              </a:effectLst>
              <a:latin typeface="Franklin Gothic Medium" panose="020B0603020102020204" pitchFamily="34" charset="0"/>
            </a:endParaRPr>
          </a:p>
        </p:txBody>
      </p:sp>
      <p:sp>
        <p:nvSpPr>
          <p:cNvPr id="9" name="Footer Placeholder 4"/>
          <p:cNvSpPr txBox="1">
            <a:spLocks noGrp="1"/>
          </p:cNvSpPr>
          <p:nvPr>
            <p:ph type="ftr" sz="quarter" idx="11"/>
          </p:nvPr>
        </p:nvSpPr>
        <p:spPr>
          <a:xfrm>
            <a:off x="5715000" y="6524625"/>
            <a:ext cx="2895600" cy="257175"/>
          </a:xfrm>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8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mn-cs"/>
            </a:endParaRPr>
          </a:p>
        </p:txBody>
      </p:sp>
    </p:spTree>
  </p:cSld>
  <p:clrMapOvr>
    <a:masterClrMapping/>
  </p:clrMapOvr>
  <p:transition spd="slow">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435100" y="1447800"/>
            <a:ext cx="7137400" cy="4800600"/>
          </a:xfrm>
        </p:spPr>
        <p:txBody>
          <a:bodyPr vert="horz" wrap="square" lIns="91440" tIns="45720" rIns="91440" bIns="45720" numCol="1" anchor="t" anchorCtr="0" compatLnSpc="1"/>
          <a:p>
            <a:pPr marL="365125" lvl="1" indent="-282575">
              <a:spcBef>
                <a:spcPts val="600"/>
              </a:spcBef>
              <a:buSzPct val="80000"/>
              <a:buFont typeface="Wingdings 2" panose="05020102010507070707" pitchFamily="18" charset="2"/>
              <a:buChar char=""/>
            </a:pPr>
            <a:r>
              <a:rPr lang="sr-Cyrl-RS" altLang="x-none" sz="1800" b="1" dirty="0">
                <a:solidFill>
                  <a:srgbClr val="653171"/>
                </a:solidFill>
                <a:latin typeface="Calibri" panose="020F0502020204030204" pitchFamily="34" charset="0"/>
                <a:cs typeface="Calibri" panose="020F0502020204030204" pitchFamily="34" charset="0"/>
              </a:rPr>
              <a:t>Хитна помоћ </a:t>
            </a:r>
            <a:r>
              <a:rPr sz="1800" b="1" dirty="0">
                <a:solidFill>
                  <a:srgbClr val="653171"/>
                </a:solidFill>
                <a:latin typeface="Calibri" panose="020F0502020204030204" pitchFamily="34" charset="0"/>
                <a:cs typeface="Calibri" panose="020F0502020204030204" pitchFamily="34" charset="0"/>
              </a:rPr>
              <a:t>(2000 – 2001)</a:t>
            </a:r>
            <a:endParaRPr sz="1800" b="1" dirty="0">
              <a:solidFill>
                <a:srgbClr val="653171"/>
              </a:solidFill>
              <a:latin typeface="Calibri" panose="020F0502020204030204" pitchFamily="34" charset="0"/>
              <a:cs typeface="Calibri" panose="020F0502020204030204" pitchFamily="34" charset="0"/>
            </a:endParaRPr>
          </a:p>
          <a:p>
            <a:pPr marL="538480" lvl="2" indent="0" algn="just">
              <a:spcBef>
                <a:spcPts val="600"/>
              </a:spcBef>
              <a:buClr>
                <a:schemeClr val="accent1"/>
              </a:buClr>
              <a:buSzPct val="80000"/>
              <a:buNone/>
            </a:pPr>
            <a:r>
              <a:rPr lang="ru-RU" altLang="x-none" sz="1600" b="1" dirty="0">
                <a:solidFill>
                  <a:schemeClr val="accent2"/>
                </a:solidFill>
                <a:latin typeface="Calibri" panose="020F0502020204030204" pitchFamily="34" charset="0"/>
                <a:cs typeface="Calibri" panose="020F0502020204030204" pitchFamily="34" charset="0"/>
              </a:rPr>
              <a:t>Набавка, одржавање и поправка кључне опреме, основних лекова (углавном из домаће фармацеутске индустрије)</a:t>
            </a:r>
            <a:endParaRPr sz="1600" b="1" dirty="0">
              <a:solidFill>
                <a:schemeClr val="accent2"/>
              </a:solidFill>
              <a:latin typeface="Calibri" panose="020F0502020204030204" pitchFamily="34" charset="0"/>
              <a:cs typeface="Calibri" panose="020F0502020204030204" pitchFamily="34" charset="0"/>
            </a:endParaRPr>
          </a:p>
          <a:p>
            <a:pPr marL="365125" lvl="1" indent="-282575">
              <a:spcBef>
                <a:spcPts val="600"/>
              </a:spcBef>
              <a:buSzPct val="80000"/>
              <a:buFont typeface="Wingdings 2" panose="05020102010507070707" pitchFamily="18" charset="2"/>
              <a:buChar char=""/>
            </a:pPr>
            <a:r>
              <a:rPr lang="sr-Cyrl-RS" altLang="x-none" sz="1800" b="1" dirty="0">
                <a:solidFill>
                  <a:srgbClr val="653171"/>
                </a:solidFill>
                <a:latin typeface="Calibri" panose="020F0502020204030204" pitchFamily="34" charset="0"/>
                <a:cs typeface="Calibri" panose="020F0502020204030204" pitchFamily="34" charset="0"/>
              </a:rPr>
              <a:t>Јачање институционалних капацитета (2002–2005)</a:t>
            </a:r>
            <a:endParaRPr sz="1800" b="1" dirty="0">
              <a:solidFill>
                <a:srgbClr val="653171"/>
              </a:solidFill>
              <a:latin typeface="Calibri" panose="020F0502020204030204" pitchFamily="34" charset="0"/>
              <a:cs typeface="Calibri" panose="020F0502020204030204" pitchFamily="34" charset="0"/>
            </a:endParaRPr>
          </a:p>
          <a:p>
            <a:pPr marL="538480" lvl="2" indent="0" algn="just">
              <a:spcBef>
                <a:spcPts val="600"/>
              </a:spcBef>
              <a:buClr>
                <a:schemeClr val="accent1"/>
              </a:buClr>
              <a:buSzPct val="80000"/>
              <a:buNone/>
            </a:pPr>
            <a:r>
              <a:rPr lang="ru-RU" altLang="x-none" sz="1600" b="1" dirty="0">
                <a:solidFill>
                  <a:schemeClr val="accent2"/>
                </a:solidFill>
                <a:latin typeface="Calibri" panose="020F0502020204030204" pitchFamily="34" charset="0"/>
                <a:cs typeface="Calibri" panose="020F0502020204030204" pitchFamily="34" charset="0"/>
              </a:rPr>
              <a:t>Пружање савета у вези са формирањем цена лекова и законодавством у области реформе здравства; оснивање агенције за лекове; утврђивање националних смерница за дијагностику, терапију и упућивање пацијената; подршка реформи система трансфузије крви; оснивање Школе јавног здравља; развој основних услуга за Здравствени информациони систем; унапређење превентивних услуга; различите процене</a:t>
            </a:r>
            <a:endParaRPr sz="1600" b="1" dirty="0">
              <a:solidFill>
                <a:schemeClr val="accent2"/>
              </a:solidFill>
              <a:latin typeface="Calibri" panose="020F0502020204030204" pitchFamily="34" charset="0"/>
              <a:cs typeface="Calibri" panose="020F0502020204030204" pitchFamily="34" charset="0"/>
            </a:endParaRPr>
          </a:p>
          <a:p>
            <a:pPr marL="365125" lvl="1" indent="-282575">
              <a:spcBef>
                <a:spcPts val="600"/>
              </a:spcBef>
              <a:buSzPct val="80000"/>
              <a:buFont typeface="Wingdings 2" panose="05020102010507070707" pitchFamily="18" charset="2"/>
              <a:buChar char=""/>
            </a:pPr>
            <a:r>
              <a:rPr lang="sr-Cyrl-RS" altLang="x-none" sz="1800" b="1" dirty="0">
                <a:solidFill>
                  <a:srgbClr val="653171"/>
                </a:solidFill>
                <a:latin typeface="Calibri" panose="020F0502020204030204" pitchFamily="34" charset="0"/>
                <a:cs typeface="Calibri" panose="020F0502020204030204" pitchFamily="34" charset="0"/>
              </a:rPr>
              <a:t>Управљање здравственим системом (2005–2006)</a:t>
            </a:r>
            <a:endParaRPr sz="1800" b="1" dirty="0">
              <a:solidFill>
                <a:srgbClr val="653171"/>
              </a:solidFill>
              <a:latin typeface="Calibri" panose="020F0502020204030204" pitchFamily="34" charset="0"/>
              <a:cs typeface="Calibri" panose="020F0502020204030204" pitchFamily="34" charset="0"/>
            </a:endParaRPr>
          </a:p>
          <a:p>
            <a:pPr marL="538480" lvl="2" indent="0" algn="just">
              <a:spcBef>
                <a:spcPts val="600"/>
              </a:spcBef>
              <a:buClr>
                <a:schemeClr val="accent1"/>
              </a:buClr>
              <a:buSzPct val="80000"/>
              <a:buNone/>
            </a:pPr>
            <a:r>
              <a:rPr lang="sr-Cyrl-RS" altLang="x-none" sz="1600" b="1" dirty="0">
                <a:solidFill>
                  <a:schemeClr val="accent2"/>
                </a:solidFill>
                <a:latin typeface="Calibri" panose="020F0502020204030204" pitchFamily="34" charset="0"/>
                <a:cs typeface="Calibri" panose="020F0502020204030204" pitchFamily="34" charset="0"/>
              </a:rPr>
              <a:t>Јачање услуга лабораторија јавног здравља; јачање капацитета Фонда здравственог осигурања; подршка инвестицијама међународних финансијских институција; увођење капитационог плаћања у примарној здравственој заштити; обука у управљању здравственим услугама</a:t>
            </a:r>
            <a:endParaRPr sz="1600" b="1" dirty="0">
              <a:solidFill>
                <a:schemeClr val="accent2"/>
              </a:solidFill>
              <a:latin typeface="Calibri" panose="020F0502020204030204" pitchFamily="34" charset="0"/>
              <a:ea typeface="Calibri" panose="020F0502020204030204" pitchFamily="34" charset="0"/>
            </a:endParaRPr>
          </a:p>
        </p:txBody>
      </p:sp>
      <p:sp>
        <p:nvSpPr>
          <p:cNvPr id="12291" name="Slide Number Placeholder 4"/>
          <p:cNvSpPr txBox="1">
            <a:spLocks noGrp="1"/>
          </p:cNvSpPr>
          <p:nvPr>
            <p:ph type="sldNum" sz="quarter" idx="12"/>
          </p:nvPr>
        </p:nvSpPr>
        <p:spPr>
          <a:noFill/>
          <a:ln>
            <a:noFill/>
          </a:ln>
        </p:spPr>
        <p:txBody>
          <a:bodyPr anchor="b" anchorCtr="0"/>
          <a:p>
            <a:pPr marL="0" indent="0" algn="ctr" eaLnBrk="1" hangingPunct="1">
              <a:spcBef>
                <a:spcPct val="0"/>
              </a:spcBef>
              <a:buClrTx/>
              <a:buSzTx/>
              <a:buFontTx/>
              <a:buNone/>
            </a:pPr>
            <a:r>
              <a:rPr lang="en-GB" altLang="en-US" sz="1000" dirty="0">
                <a:solidFill>
                  <a:srgbClr val="BAA4B6"/>
                </a:solidFill>
                <a:latin typeface="Calibri" panose="020F0502020204030204" pitchFamily="34" charset="0"/>
                <a:cs typeface="Calibri" panose="020F0502020204030204" pitchFamily="34" charset="0"/>
              </a:rPr>
              <a:t>2</a:t>
            </a:r>
            <a:endParaRPr lang="en-GB" altLang="en-US" sz="1000" dirty="0">
              <a:solidFill>
                <a:srgbClr val="BAA4B6"/>
              </a:solidFill>
              <a:latin typeface="Calibri" panose="020F0502020204030204" pitchFamily="34" charset="0"/>
              <a:ea typeface="Calibri" panose="020F0502020204030204" pitchFamily="34" charset="0"/>
            </a:endParaRPr>
          </a:p>
        </p:txBody>
      </p:sp>
      <p:sp>
        <p:nvSpPr>
          <p:cNvPr id="6" name="Title 5"/>
          <p:cNvSpPr txBox="1"/>
          <p:nvPr/>
        </p:nvSpPr>
        <p:spPr>
          <a:xfrm>
            <a:off x="1547813" y="142875"/>
            <a:ext cx="7523163" cy="928688"/>
          </a:xfrm>
          <a:prstGeom prst="rect">
            <a:avLst/>
          </a:prstGeom>
        </p:spPr>
        <p:txBody>
          <a:bodyPr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ru-RU" altLang="en-US" sz="30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rPr>
              <a:t>CARDS здравствени програм у Србији</a:t>
            </a:r>
            <a:endParaRPr kumimoji="0" lang="en-US" altLang="en-US" sz="30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endParaRPr>
          </a:p>
        </p:txBody>
      </p:sp>
      <p:sp>
        <p:nvSpPr>
          <p:cNvPr id="9" name="Footer Placeholder 4"/>
          <p:cNvSpPr txBox="1">
            <a:spLocks noGrp="1"/>
          </p:cNvSpPr>
          <p:nvPr>
            <p:ph type="ftr" sz="quarter" idx="11"/>
          </p:nvPr>
        </p:nvSpPr>
        <p:spPr>
          <a:xfrm>
            <a:off x="5715000" y="6524625"/>
            <a:ext cx="2895600" cy="257175"/>
          </a:xfrm>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mn-cs"/>
            </a:endParaRP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571625" y="214313"/>
            <a:ext cx="6858000" cy="796925"/>
          </a:xfrm>
        </p:spPr>
        <p:txBody>
          <a:bodyPr vert="horz" wrap="square" lIns="91440" tIns="45720" rIns="91440" bIns="45720" numCol="1" anchor="ctr" anchorCtr="0" compatLnSpc="1"/>
          <a:p>
            <a:pPr eaLnBrk="1" hangingPunct="1">
              <a:lnSpc>
                <a:spcPct val="90000"/>
              </a:lnSpc>
              <a:buNone/>
            </a:pPr>
            <a:r>
              <a:rPr lang="ru-RU" altLang="en-US" sz="2900" dirty="0">
                <a:solidFill>
                  <a:schemeClr val="accent2"/>
                </a:solidFill>
                <a:effectLst>
                  <a:outerShdw blurRad="38100" dist="38100" dir="2700000">
                    <a:srgbClr val="C0C0C0"/>
                  </a:outerShdw>
                </a:effectLst>
              </a:rPr>
              <a:t>CARDS здравствени програм у Србији</a:t>
            </a:r>
            <a:br>
              <a:rPr lang="ru-RU" altLang="en-US" sz="2900" dirty="0">
                <a:solidFill>
                  <a:schemeClr val="accent2"/>
                </a:solidFill>
                <a:effectLst>
                  <a:outerShdw blurRad="38100" dist="38100" dir="2700000">
                    <a:srgbClr val="C0C0C0"/>
                  </a:outerShdw>
                </a:effectLst>
              </a:rPr>
            </a:br>
            <a:r>
              <a:rPr lang="sr-Cyrl-RS" altLang="en-US" sz="1400" dirty="0">
                <a:solidFill>
                  <a:schemeClr val="accent2"/>
                </a:solidFill>
                <a:effectLst>
                  <a:outerShdw blurRad="38100" dist="38100" dir="2700000">
                    <a:srgbClr val="C0C0C0"/>
                  </a:outerShdw>
                </a:effectLst>
              </a:rPr>
              <a:t>Фармацеутски сектор </a:t>
            </a:r>
            <a:r>
              <a:rPr lang="en-US" altLang="en-US" sz="1400" dirty="0">
                <a:solidFill>
                  <a:schemeClr val="accent2"/>
                </a:solidFill>
                <a:effectLst>
                  <a:outerShdw blurRad="38100" dist="38100" dir="2700000">
                    <a:srgbClr val="C0C0C0"/>
                  </a:outerShdw>
                </a:effectLst>
              </a:rPr>
              <a:t>≈ 60</a:t>
            </a:r>
            <a:r>
              <a:rPr lang="sr-Latn-CS" altLang="en-US" sz="1400" dirty="0">
                <a:solidFill>
                  <a:schemeClr val="accent2"/>
                </a:solidFill>
                <a:effectLst>
                  <a:outerShdw blurRad="38100" dist="38100" dir="2700000">
                    <a:srgbClr val="C0C0C0"/>
                  </a:outerShdw>
                </a:effectLst>
              </a:rPr>
              <a:t> </a:t>
            </a:r>
            <a:r>
              <a:rPr lang="sr-Cyrl-RS" altLang="en-US" sz="1400" dirty="0">
                <a:solidFill>
                  <a:schemeClr val="accent2"/>
                </a:solidFill>
                <a:effectLst>
                  <a:outerShdw blurRad="38100" dist="38100" dir="2700000">
                    <a:srgbClr val="C0C0C0"/>
                  </a:outerShdw>
                </a:effectLst>
              </a:rPr>
              <a:t>милиона евра</a:t>
            </a:r>
            <a:endParaRPr lang="en-US" altLang="en-US" sz="1400" dirty="0">
              <a:solidFill>
                <a:schemeClr val="accent2"/>
              </a:solidFill>
              <a:effectLst>
                <a:outerShdw blurRad="38100" dist="38100" dir="2700000">
                  <a:srgbClr val="C0C0C0"/>
                </a:outerShdw>
              </a:effectLst>
            </a:endParaRPr>
          </a:p>
        </p:txBody>
      </p:sp>
      <p:sp>
        <p:nvSpPr>
          <p:cNvPr id="13315" name="Content Placeholder 2"/>
          <p:cNvSpPr>
            <a:spLocks noGrp="1"/>
          </p:cNvSpPr>
          <p:nvPr>
            <p:ph idx="1"/>
          </p:nvPr>
        </p:nvSpPr>
        <p:spPr>
          <a:xfrm>
            <a:off x="1435100" y="1558925"/>
            <a:ext cx="6923088" cy="4746625"/>
          </a:xfrm>
          <a:ln/>
        </p:spPr>
        <p:txBody>
          <a:bodyPr vert="horz" wrap="square" lIns="91440" tIns="45720" rIns="91440" bIns="45720" anchor="t" anchorCtr="0"/>
          <a:p>
            <a:pPr algn="just" eaLnBrk="1" hangingPunct="1">
              <a:spcBef>
                <a:spcPts val="1200"/>
              </a:spcBef>
            </a:pPr>
            <a:r>
              <a:rPr lang="ru-RU" altLang="en-US" sz="1200" b="1" dirty="0">
                <a:solidFill>
                  <a:schemeClr val="accent2"/>
                </a:solidFill>
                <a:latin typeface="Calibri" panose="020F0502020204030204" pitchFamily="34" charset="0"/>
                <a:cs typeface="Calibri" panose="020F0502020204030204" pitchFamily="34" charset="0"/>
              </a:rPr>
              <a:t>2000 – 20 милиона евра</a:t>
            </a:r>
            <a:r>
              <a:rPr lang="ru-RU" altLang="en-US" sz="1200" dirty="0">
                <a:solidFill>
                  <a:schemeClr val="accent2"/>
                </a:solidFill>
                <a:latin typeface="Calibri" panose="020F0502020204030204" pitchFamily="34" charset="0"/>
                <a:cs typeface="Calibri" panose="020F0502020204030204" pitchFamily="34" charset="0"/>
              </a:rPr>
              <a:t>: </a:t>
            </a:r>
            <a:r>
              <a:rPr lang="ru-RU" altLang="en-US" sz="1200" b="1" dirty="0">
                <a:solidFill>
                  <a:schemeClr val="accent2"/>
                </a:solidFill>
                <a:latin typeface="Calibri" panose="020F0502020204030204" pitchFamily="34" charset="0"/>
                <a:cs typeface="Calibri" panose="020F0502020204030204" pitchFamily="34" charset="0"/>
              </a:rPr>
              <a:t>Набавка основних лекова и медицинског потрошног материјала за јавне апотеке и здравствене установе у Србији</a:t>
            </a:r>
            <a:r>
              <a:rPr lang="ru-RU" altLang="en-US" sz="1200" dirty="0">
                <a:solidFill>
                  <a:schemeClr val="accent2"/>
                </a:solidFill>
                <a:latin typeface="Calibri" panose="020F0502020204030204" pitchFamily="34" charset="0"/>
                <a:cs typeface="Calibri" panose="020F0502020204030204" pitchFamily="34" charset="0"/>
              </a:rPr>
              <a:t>.</a:t>
            </a:r>
            <a:endParaRPr lang="en-US" altLang="en-US" sz="1200" dirty="0">
              <a:solidFill>
                <a:schemeClr val="accent2"/>
              </a:solidFill>
              <a:latin typeface="Calibri" panose="020F0502020204030204" pitchFamily="34" charset="0"/>
              <a:cs typeface="Calibri" panose="020F0502020204030204" pitchFamily="34" charset="0"/>
            </a:endParaRPr>
          </a:p>
          <a:p>
            <a:pPr algn="just" eaLnBrk="1" hangingPunct="1">
              <a:spcBef>
                <a:spcPts val="1200"/>
              </a:spcBef>
            </a:pPr>
            <a:r>
              <a:rPr lang="ru-RU" altLang="en-US" sz="1200" b="1" dirty="0">
                <a:solidFill>
                  <a:schemeClr val="accent2"/>
                </a:solidFill>
                <a:latin typeface="Calibri" panose="020F0502020204030204" pitchFamily="34" charset="0"/>
                <a:cs typeface="Calibri" panose="020F0502020204030204" pitchFamily="34" charset="0"/>
              </a:rPr>
              <a:t>2001 – 23,7 милиона евра: Подршка српском фармацеутском сектору</a:t>
            </a:r>
            <a:r>
              <a:rPr lang="ru-RU" altLang="en-US" sz="1200" dirty="0">
                <a:solidFill>
                  <a:schemeClr val="accent2"/>
                </a:solidFill>
                <a:latin typeface="Calibri" panose="020F0502020204030204" pitchFamily="34" charset="0"/>
                <a:cs typeface="Calibri" panose="020F0502020204030204" pitchFamily="34" charset="0"/>
              </a:rPr>
              <a:t>. Набавка основних лекова, реагенаса и медицинског потрошног материјала (13,5 милиона евра), као и медицинске опреме (7,5 милиона евра), уз обезбеђивање обуке и техничке помоћи.</a:t>
            </a:r>
            <a:endParaRPr lang="en-US" altLang="en-US" sz="1200" dirty="0">
              <a:solidFill>
                <a:schemeClr val="accent2"/>
              </a:solidFill>
              <a:latin typeface="Calibri" panose="020F0502020204030204" pitchFamily="34" charset="0"/>
              <a:cs typeface="Calibri" panose="020F0502020204030204" pitchFamily="34" charset="0"/>
            </a:endParaRPr>
          </a:p>
          <a:p>
            <a:pPr algn="just" eaLnBrk="1" hangingPunct="1">
              <a:spcBef>
                <a:spcPts val="1200"/>
              </a:spcBef>
            </a:pPr>
            <a:r>
              <a:rPr lang="sr-Cyrl-RS" altLang="en-US" sz="1200" b="1" dirty="0">
                <a:solidFill>
                  <a:schemeClr val="accent2"/>
                </a:solidFill>
                <a:latin typeface="Calibri" panose="020F0502020204030204" pitchFamily="34" charset="0"/>
                <a:cs typeface="Calibri" panose="020F0502020204030204" pitchFamily="34" charset="0"/>
              </a:rPr>
              <a:t>2001 – 2,8 милиона евра: Подршка регулаторном оквиру фармацеутског сектора</a:t>
            </a:r>
            <a:r>
              <a:rPr lang="sr-Cyrl-RS" altLang="en-US" sz="1200" dirty="0">
                <a:solidFill>
                  <a:schemeClr val="accent2"/>
                </a:solidFill>
                <a:latin typeface="Calibri" panose="020F0502020204030204" pitchFamily="34" charset="0"/>
                <a:cs typeface="Calibri" panose="020F0502020204030204" pitchFamily="34" charset="0"/>
              </a:rPr>
              <a:t>. Пружање техничке помоћи ради оснивања Агенције за лекове, у складу са важећом праксом ЕУ, која би преузела укупну одговорност за регулацију фармацеутског сектора. Рационализација домаће фармацеутске индустрије. Пружање техничке помоћи домаћој фармацеутској индустрији ради унапређења техничких капацитета и подизања општег нивоа усклађености са стандардима добре произвођачке праксе (</a:t>
            </a:r>
            <a:r>
              <a:rPr lang="en-US" altLang="en-US" sz="1200" dirty="0">
                <a:solidFill>
                  <a:schemeClr val="accent2"/>
                </a:solidFill>
                <a:latin typeface="Calibri" panose="020F0502020204030204" pitchFamily="34" charset="0"/>
                <a:cs typeface="Calibri" panose="020F0502020204030204" pitchFamily="34" charset="0"/>
              </a:rPr>
              <a:t>GMP) </a:t>
            </a:r>
            <a:r>
              <a:rPr lang="sr-Cyrl-RS" altLang="en-US" sz="1200" dirty="0">
                <a:solidFill>
                  <a:schemeClr val="accent2"/>
                </a:solidFill>
                <a:latin typeface="Calibri" panose="020F0502020204030204" pitchFamily="34" charset="0"/>
                <a:cs typeface="Calibri" panose="020F0502020204030204" pitchFamily="34" charset="0"/>
              </a:rPr>
              <a:t>ЕУ. Техничка помоћ за рационализацију издавања и употребе лекова у Србији, укључујући израду протокола за дијагностику, лечење и упућивање пацијената, као и развој програма едукације пацијената.</a:t>
            </a:r>
            <a:endParaRPr lang="en-US" altLang="en-US" sz="1200" dirty="0">
              <a:solidFill>
                <a:schemeClr val="accent2"/>
              </a:solidFill>
              <a:latin typeface="Calibri" panose="020F0502020204030204" pitchFamily="34" charset="0"/>
              <a:cs typeface="Calibri" panose="020F0502020204030204" pitchFamily="34" charset="0"/>
            </a:endParaRPr>
          </a:p>
          <a:p>
            <a:pPr algn="just" eaLnBrk="1" hangingPunct="1">
              <a:spcBef>
                <a:spcPts val="1200"/>
              </a:spcBef>
            </a:pPr>
            <a:r>
              <a:rPr lang="ru-RU" altLang="en-US" sz="1200" b="1" dirty="0">
                <a:solidFill>
                  <a:schemeClr val="accent2"/>
                </a:solidFill>
                <a:latin typeface="Calibri" panose="020F0502020204030204" pitchFamily="34" charset="0"/>
                <a:cs typeface="Calibri" panose="020F0502020204030204" pitchFamily="34" charset="0"/>
              </a:rPr>
              <a:t>2002 – 5,5 милиона евра</a:t>
            </a:r>
            <a:r>
              <a:rPr lang="ru-RU" altLang="en-US" sz="1200" dirty="0">
                <a:solidFill>
                  <a:schemeClr val="accent2"/>
                </a:solidFill>
                <a:latin typeface="Calibri" panose="020F0502020204030204" pitchFamily="34" charset="0"/>
                <a:cs typeface="Calibri" panose="020F0502020204030204" pitchFamily="34" charset="0"/>
              </a:rPr>
              <a:t>: </a:t>
            </a:r>
            <a:r>
              <a:rPr lang="ru-RU" altLang="en-US" sz="1200" b="1" dirty="0">
                <a:solidFill>
                  <a:schemeClr val="accent2"/>
                </a:solidFill>
                <a:latin typeface="Calibri" panose="020F0502020204030204" pitchFamily="34" charset="0"/>
                <a:cs typeface="Calibri" panose="020F0502020204030204" pitchFamily="34" charset="0"/>
              </a:rPr>
              <a:t>Реорганизација служби за трансфузију крви</a:t>
            </a:r>
            <a:r>
              <a:rPr lang="ru-RU" altLang="en-US" sz="1200" dirty="0">
                <a:solidFill>
                  <a:schemeClr val="accent2"/>
                </a:solidFill>
                <a:latin typeface="Calibri" panose="020F0502020204030204" pitchFamily="34" charset="0"/>
                <a:cs typeface="Calibri" panose="020F0502020204030204" pitchFamily="34" charset="0"/>
              </a:rPr>
              <a:t>. Реформа и унапређење постојећег система трансфузије крви кроз обезбеђивање техничке помоћи и опреме.</a:t>
            </a:r>
            <a:endParaRPr lang="en-US" altLang="en-US" sz="1200" dirty="0">
              <a:solidFill>
                <a:schemeClr val="accent2"/>
              </a:solidFill>
              <a:latin typeface="Calibri" panose="020F0502020204030204" pitchFamily="34" charset="0"/>
              <a:cs typeface="Calibri" panose="020F0502020204030204" pitchFamily="34" charset="0"/>
            </a:endParaRPr>
          </a:p>
          <a:p>
            <a:pPr algn="just" eaLnBrk="1" hangingPunct="1">
              <a:spcBef>
                <a:spcPts val="1200"/>
              </a:spcBef>
            </a:pPr>
            <a:r>
              <a:rPr lang="ru-RU" altLang="en-US" sz="1200" b="1" dirty="0">
                <a:solidFill>
                  <a:schemeClr val="accent2"/>
                </a:solidFill>
                <a:latin typeface="Calibri" panose="020F0502020204030204" pitchFamily="34" charset="0"/>
                <a:cs typeface="Calibri" panose="020F0502020204030204" pitchFamily="34" charset="0"/>
              </a:rPr>
              <a:t>2003 – 6,2 милиона евра</a:t>
            </a:r>
            <a:r>
              <a:rPr lang="ru-RU" altLang="en-US" sz="1200" dirty="0">
                <a:solidFill>
                  <a:schemeClr val="accent2"/>
                </a:solidFill>
                <a:latin typeface="Calibri" panose="020F0502020204030204" pitchFamily="34" charset="0"/>
                <a:cs typeface="Calibri" panose="020F0502020204030204" pitchFamily="34" charset="0"/>
              </a:rPr>
              <a:t>: </a:t>
            </a:r>
            <a:r>
              <a:rPr lang="ru-RU" altLang="en-US" sz="1200" b="1" dirty="0">
                <a:solidFill>
                  <a:schemeClr val="accent2"/>
                </a:solidFill>
                <a:latin typeface="Calibri" panose="020F0502020204030204" pitchFamily="34" charset="0"/>
                <a:cs typeface="Calibri" panose="020F0502020204030204" pitchFamily="34" charset="0"/>
              </a:rPr>
              <a:t>Унапређење пракси управљања лековима у Србији</a:t>
            </a:r>
            <a:r>
              <a:rPr lang="ru-RU" altLang="en-US" sz="1200" dirty="0">
                <a:solidFill>
                  <a:schemeClr val="accent2"/>
                </a:solidFill>
                <a:latin typeface="Calibri" panose="020F0502020204030204" pitchFamily="34" charset="0"/>
                <a:cs typeface="Calibri" panose="020F0502020204030204" pitchFamily="34" charset="0"/>
              </a:rPr>
              <a:t>. Унапређење употребе лекова у болницама, компјутеризација болничких апотека и здравствених установа, подршка Агенцији за лекове и континуирани развој смерница.</a:t>
            </a:r>
            <a:endParaRPr lang="en-US" altLang="en-US" sz="1200" dirty="0">
              <a:solidFill>
                <a:schemeClr val="accent2"/>
              </a:solidFill>
              <a:latin typeface="Calibri" panose="020F0502020204030204" pitchFamily="34" charset="0"/>
              <a:cs typeface="Calibri" panose="020F0502020204030204" pitchFamily="34" charset="0"/>
            </a:endParaRPr>
          </a:p>
          <a:p>
            <a:pPr eaLnBrk="1" hangingPunct="1">
              <a:spcBef>
                <a:spcPts val="1200"/>
              </a:spcBef>
            </a:pPr>
            <a:r>
              <a:rPr lang="ru-RU" altLang="en-US" sz="1200" b="1" dirty="0">
                <a:solidFill>
                  <a:schemeClr val="accent2"/>
                </a:solidFill>
                <a:latin typeface="Calibri" panose="020F0502020204030204" pitchFamily="34" charset="0"/>
                <a:cs typeface="Calibri" panose="020F0502020204030204" pitchFamily="34" charset="0"/>
              </a:rPr>
              <a:t>2005 – 1,5 милиона евра: Твининг пројекат са српском Агенцијом за лекове. </a:t>
            </a:r>
            <a:r>
              <a:rPr lang="ru-RU" altLang="en-US" sz="1200" dirty="0">
                <a:solidFill>
                  <a:schemeClr val="accent2"/>
                </a:solidFill>
                <a:latin typeface="Calibri" panose="020F0502020204030204" pitchFamily="34" charset="0"/>
                <a:cs typeface="Calibri" panose="020F0502020204030204" pitchFamily="34" charset="0"/>
              </a:rPr>
              <a:t>Обезбеђивање административне, техничке и политичке подршке НАЛ-у ради пружања квалитетних услуга здравственим радницима, пацијентима, фармацеутима, велетрговцима и фармацеутској индустрији.</a:t>
            </a:r>
            <a:endParaRPr lang="en-GB" altLang="en-US" sz="1200" dirty="0">
              <a:solidFill>
                <a:schemeClr val="accent2"/>
              </a:solidFill>
              <a:latin typeface="Calibri" panose="020F0502020204030204" pitchFamily="34" charset="0"/>
              <a:cs typeface="Calibri" panose="020F0502020204030204" pitchFamily="34" charset="0"/>
            </a:endParaRPr>
          </a:p>
          <a:p>
            <a:pPr eaLnBrk="1" hangingPunct="1"/>
            <a:endParaRPr lang="en-US" altLang="en-US" dirty="0"/>
          </a:p>
        </p:txBody>
      </p:sp>
      <p:sp>
        <p:nvSpPr>
          <p:cNvPr id="13316" name="Slide Number Placeholder 4"/>
          <p:cNvSpPr txBox="1">
            <a:spLocks noGrp="1"/>
          </p:cNvSpPr>
          <p:nvPr>
            <p:ph type="sldNum" sz="quarter" idx="12"/>
          </p:nvPr>
        </p:nvSpPr>
        <p:spPr>
          <a:noFill/>
          <a:ln>
            <a:noFill/>
          </a:ln>
        </p:spPr>
        <p:txBody>
          <a:bodyPr anchor="b" anchorCtr="0"/>
          <a:p>
            <a:pPr marL="0" indent="0" algn="ctr" eaLnBrk="1" hangingPunct="1">
              <a:spcBef>
                <a:spcPct val="0"/>
              </a:spcBef>
              <a:buClrTx/>
              <a:buSzTx/>
              <a:buFontTx/>
              <a:buNone/>
            </a:pPr>
            <a:r>
              <a:rPr lang="en-GB" altLang="en-US" sz="1000" dirty="0">
                <a:solidFill>
                  <a:srgbClr val="BAA4B6"/>
                </a:solidFill>
                <a:latin typeface="Calibri" panose="020F0502020204030204" pitchFamily="34" charset="0"/>
                <a:cs typeface="Calibri" panose="020F0502020204030204" pitchFamily="34" charset="0"/>
              </a:rPr>
              <a:t>3</a:t>
            </a:r>
            <a:endParaRPr lang="en-GB" altLang="en-US" sz="1000" dirty="0">
              <a:solidFill>
                <a:srgbClr val="BAA4B6"/>
              </a:solidFill>
              <a:latin typeface="Calibri" panose="020F0502020204030204" pitchFamily="34" charset="0"/>
              <a:ea typeface="Calibri" panose="020F0502020204030204" pitchFamily="34" charset="0"/>
            </a:endParaRPr>
          </a:p>
        </p:txBody>
      </p:sp>
      <p:sp>
        <p:nvSpPr>
          <p:cNvPr id="9" name="Footer Placeholder 4"/>
          <p:cNvSpPr txBox="1">
            <a:spLocks noGrp="1"/>
          </p:cNvSpPr>
          <p:nvPr>
            <p:ph type="ftr" sz="quarter" idx="11"/>
          </p:nvPr>
        </p:nvSpPr>
        <p:spPr>
          <a:xfrm>
            <a:off x="5715000" y="6524625"/>
            <a:ext cx="2895600" cy="257175"/>
          </a:xfrm>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8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mn-cs"/>
            </a:endParaRPr>
          </a:p>
        </p:txBody>
      </p:sp>
    </p:spTree>
  </p:cSld>
  <p:clrMapOvr>
    <a:masterClrMapping/>
  </p:clrMapOvr>
  <p:transition spd="slow">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Content Placeholder 2"/>
          <p:cNvSpPr>
            <a:spLocks noGrp="1"/>
          </p:cNvSpPr>
          <p:nvPr>
            <p:ph idx="1"/>
          </p:nvPr>
        </p:nvSpPr>
        <p:spPr>
          <a:xfrm>
            <a:off x="1428750" y="1401763"/>
            <a:ext cx="7143750" cy="5122862"/>
          </a:xfrm>
          <a:ln/>
        </p:spPr>
        <p:txBody>
          <a:bodyPr vert="horz" wrap="square" lIns="91440" tIns="45720" rIns="91440" bIns="45720" anchor="t" anchorCtr="0"/>
          <a:p>
            <a:pPr algn="just" eaLnBrk="1" hangingPunct="1">
              <a:spcBef>
                <a:spcPts val="1200"/>
              </a:spcBef>
            </a:pPr>
            <a:r>
              <a:rPr lang="ru-RU" altLang="en-US" sz="1200" b="1" dirty="0">
                <a:solidFill>
                  <a:schemeClr val="accent2"/>
                </a:solidFill>
                <a:latin typeface="Calibri" panose="020F0502020204030204" pitchFamily="34" charset="0"/>
                <a:cs typeface="Calibri" panose="020F0502020204030204" pitchFamily="34" charset="0"/>
              </a:rPr>
              <a:t>2001 – 5,2 милиона евра</a:t>
            </a:r>
            <a:r>
              <a:rPr lang="ru-RU" altLang="en-US" sz="1200" dirty="0">
                <a:solidFill>
                  <a:schemeClr val="accent2"/>
                </a:solidFill>
                <a:latin typeface="Calibri" panose="020F0502020204030204" pitchFamily="34" charset="0"/>
                <a:cs typeface="Calibri" panose="020F0502020204030204" pitchFamily="34" charset="0"/>
              </a:rPr>
              <a:t>: </a:t>
            </a:r>
            <a:r>
              <a:rPr lang="ru-RU" altLang="en-US" sz="1200" b="1" dirty="0">
                <a:solidFill>
                  <a:schemeClr val="accent2"/>
                </a:solidFill>
                <a:latin typeface="Calibri" panose="020F0502020204030204" pitchFamily="34" charset="0"/>
                <a:cs typeface="Calibri" panose="020F0502020204030204" pitchFamily="34" charset="0"/>
              </a:rPr>
              <a:t>Процена потреба за опремом и обнова опреме у болницама и домовима здравља</a:t>
            </a:r>
            <a:r>
              <a:rPr lang="ru-RU" altLang="en-US" sz="1200" dirty="0">
                <a:solidFill>
                  <a:schemeClr val="accent2"/>
                </a:solidFill>
                <a:latin typeface="Calibri" panose="020F0502020204030204" pitchFamily="34" charset="0"/>
                <a:cs typeface="Calibri" panose="020F0502020204030204" pitchFamily="34" charset="0"/>
              </a:rPr>
              <a:t>. Унапређење квалитета појединих основних услуга у болницама и домовима здравља кроз обнову приоритетне опреме набавком резервних делова и потрошног материјала, као и набавком нове опреме.</a:t>
            </a:r>
            <a:endParaRPr lang="en-US" altLang="en-US" sz="1200" dirty="0">
              <a:solidFill>
                <a:schemeClr val="accent2"/>
              </a:solidFill>
              <a:latin typeface="Calibri" panose="020F0502020204030204" pitchFamily="34" charset="0"/>
              <a:cs typeface="Calibri" panose="020F0502020204030204" pitchFamily="34" charset="0"/>
            </a:endParaRPr>
          </a:p>
          <a:p>
            <a:pPr eaLnBrk="1" hangingPunct="1">
              <a:spcBef>
                <a:spcPts val="1200"/>
              </a:spcBef>
            </a:pPr>
            <a:r>
              <a:rPr lang="ru-RU" altLang="en-US" sz="1200" b="1" dirty="0">
                <a:solidFill>
                  <a:schemeClr val="accent2"/>
                </a:solidFill>
                <a:latin typeface="Calibri" panose="020F0502020204030204" pitchFamily="34" charset="0"/>
                <a:cs typeface="Calibri" panose="020F0502020204030204" pitchFamily="34" charset="0"/>
              </a:rPr>
              <a:t>2002 – 0,35 милиона евра: Процена здравствених услуга.</a:t>
            </a:r>
            <a:endParaRPr lang="en-US" altLang="en-US" sz="1200" b="1" dirty="0">
              <a:solidFill>
                <a:schemeClr val="accent2"/>
              </a:solidFill>
              <a:latin typeface="Calibri" panose="020F0502020204030204" pitchFamily="34" charset="0"/>
              <a:cs typeface="Calibri" panose="020F0502020204030204" pitchFamily="34" charset="0"/>
            </a:endParaRPr>
          </a:p>
          <a:p>
            <a:pPr algn="just" eaLnBrk="1" hangingPunct="1">
              <a:spcBef>
                <a:spcPts val="1200"/>
              </a:spcBef>
            </a:pPr>
            <a:r>
              <a:rPr lang="ru-RU" altLang="en-US" sz="1200" b="1" dirty="0">
                <a:solidFill>
                  <a:schemeClr val="accent2"/>
                </a:solidFill>
                <a:latin typeface="Calibri" panose="020F0502020204030204" pitchFamily="34" charset="0"/>
                <a:cs typeface="Calibri" panose="020F0502020204030204" pitchFamily="34" charset="0"/>
              </a:rPr>
              <a:t>2002 – 0,5 милиона евра: Процена одабраних болница и клиничких центара у Србији</a:t>
            </a:r>
            <a:r>
              <a:rPr lang="ru-RU" altLang="en-US" sz="1200" dirty="0">
                <a:solidFill>
                  <a:schemeClr val="accent2"/>
                </a:solidFill>
                <a:latin typeface="Calibri" panose="020F0502020204030204" pitchFamily="34" charset="0"/>
                <a:cs typeface="Calibri" panose="020F0502020204030204" pitchFamily="34" charset="0"/>
              </a:rPr>
              <a:t>. Студија је имала за циљ процену потреба за обновом у одабраним болницама ради </a:t>
            </a:r>
            <a:r>
              <a:rPr lang="ru-RU" altLang="en-US" sz="1200" b="1" dirty="0">
                <a:solidFill>
                  <a:schemeClr val="accent2"/>
                </a:solidFill>
                <a:latin typeface="Calibri" panose="020F0502020204030204" pitchFamily="34" charset="0"/>
                <a:cs typeface="Calibri" panose="020F0502020204030204" pitchFamily="34" charset="0"/>
              </a:rPr>
              <a:t>припреме хитног зајма ЕИБ у износу од 50 милиона евра</a:t>
            </a:r>
            <a:r>
              <a:rPr lang="ru-RU" altLang="en-US" sz="1200" dirty="0">
                <a:solidFill>
                  <a:schemeClr val="accent2"/>
                </a:solidFill>
                <a:latin typeface="Calibri" panose="020F0502020204030204" pitchFamily="34" charset="0"/>
                <a:cs typeface="Calibri" panose="020F0502020204030204" pitchFamily="34" charset="0"/>
              </a:rPr>
              <a:t>. Такође је извршена процена потреба за обновом и дате су препоруке за реструктурирање </a:t>
            </a:r>
            <a:r>
              <a:rPr lang="ru-RU" altLang="en-US" sz="1200" b="1" dirty="0">
                <a:solidFill>
                  <a:schemeClr val="accent2"/>
                </a:solidFill>
                <a:latin typeface="Calibri" panose="020F0502020204030204" pitchFamily="34" charset="0"/>
                <a:cs typeface="Calibri" panose="020F0502020204030204" pitchFamily="34" charset="0"/>
              </a:rPr>
              <a:t>клиничких центара у Србији </a:t>
            </a:r>
            <a:r>
              <a:rPr lang="ru-RU" altLang="en-US" sz="1200" dirty="0">
                <a:solidFill>
                  <a:schemeClr val="accent2"/>
                </a:solidFill>
                <a:latin typeface="Calibri" panose="020F0502020204030204" pitchFamily="34" charset="0"/>
                <a:cs typeface="Calibri" panose="020F0502020204030204" pitchFamily="34" charset="0"/>
              </a:rPr>
              <a:t>у оквиру </a:t>
            </a:r>
            <a:r>
              <a:rPr lang="ru-RU" altLang="en-US" sz="1200" b="1" dirty="0">
                <a:solidFill>
                  <a:schemeClr val="accent2"/>
                </a:solidFill>
                <a:latin typeface="Calibri" panose="020F0502020204030204" pitchFamily="34" charset="0"/>
                <a:cs typeface="Calibri" panose="020F0502020204030204" pitchFamily="34" charset="0"/>
              </a:rPr>
              <a:t>припреме другог зајма ЕИБ у износу од 200 милиона евра.</a:t>
            </a:r>
            <a:endParaRPr lang="en-US" altLang="en-US" sz="1200" b="1" dirty="0">
              <a:solidFill>
                <a:schemeClr val="accent2"/>
              </a:solidFill>
              <a:latin typeface="Calibri" panose="020F0502020204030204" pitchFamily="34" charset="0"/>
              <a:cs typeface="Calibri" panose="020F0502020204030204" pitchFamily="34" charset="0"/>
            </a:endParaRPr>
          </a:p>
          <a:p>
            <a:pPr algn="just" eaLnBrk="1" hangingPunct="1">
              <a:spcBef>
                <a:spcPts val="1200"/>
              </a:spcBef>
            </a:pPr>
            <a:r>
              <a:rPr lang="ru-RU" altLang="en-US" sz="1200" b="1" dirty="0">
                <a:solidFill>
                  <a:schemeClr val="accent2"/>
                </a:solidFill>
                <a:latin typeface="Calibri" panose="020F0502020204030204" pitchFamily="34" charset="0"/>
                <a:cs typeface="Calibri" panose="020F0502020204030204" pitchFamily="34" charset="0"/>
              </a:rPr>
              <a:t>2002/2003 – 2,5 милиона евра: Процена и јачање капацитета Министарства здравља</a:t>
            </a:r>
            <a:r>
              <a:rPr lang="ru-RU" altLang="en-US" sz="1200" dirty="0">
                <a:solidFill>
                  <a:schemeClr val="accent2"/>
                </a:solidFill>
                <a:latin typeface="Calibri" panose="020F0502020204030204" pitchFamily="34" charset="0"/>
                <a:cs typeface="Calibri" panose="020F0502020204030204" pitchFamily="34" charset="0"/>
              </a:rPr>
              <a:t>. Јачање капацитета Министарства здравља за вођење реформе здравственог система, укључујући </a:t>
            </a:r>
            <a:r>
              <a:rPr lang="ru-RU" altLang="en-US" sz="1200" b="1" dirty="0">
                <a:solidFill>
                  <a:schemeClr val="accent2"/>
                </a:solidFill>
                <a:latin typeface="Calibri" panose="020F0502020204030204" pitchFamily="34" charset="0"/>
                <a:cs typeface="Calibri" panose="020F0502020204030204" pitchFamily="34" charset="0"/>
              </a:rPr>
              <a:t>спровођење зајма ЕИБ од 50 милиона евра </a:t>
            </a:r>
            <a:r>
              <a:rPr lang="ru-RU" altLang="en-US" sz="1200" dirty="0">
                <a:solidFill>
                  <a:schemeClr val="accent2"/>
                </a:solidFill>
                <a:latin typeface="Calibri" panose="020F0502020204030204" pitchFamily="34" charset="0"/>
                <a:cs typeface="Calibri" panose="020F0502020204030204" pitchFamily="34" charset="0"/>
              </a:rPr>
              <a:t>као хитне помоћи болницама.</a:t>
            </a:r>
            <a:endParaRPr lang="en-US" altLang="en-US" sz="1200" dirty="0">
              <a:solidFill>
                <a:schemeClr val="accent2"/>
              </a:solidFill>
              <a:latin typeface="Calibri" panose="020F0502020204030204" pitchFamily="34" charset="0"/>
              <a:cs typeface="Calibri" panose="020F0502020204030204" pitchFamily="34" charset="0"/>
            </a:endParaRPr>
          </a:p>
          <a:p>
            <a:pPr algn="just" eaLnBrk="1" hangingPunct="1">
              <a:spcBef>
                <a:spcPts val="1200"/>
              </a:spcBef>
            </a:pPr>
            <a:r>
              <a:rPr lang="ru-RU" altLang="en-US" sz="1200" b="1" dirty="0">
                <a:solidFill>
                  <a:schemeClr val="accent2"/>
                </a:solidFill>
                <a:latin typeface="Calibri" panose="020F0502020204030204" pitchFamily="34" charset="0"/>
                <a:cs typeface="Calibri" panose="020F0502020204030204" pitchFamily="34" charset="0"/>
              </a:rPr>
              <a:t>2004 – 2,5 милиона евра</a:t>
            </a:r>
            <a:r>
              <a:rPr lang="ru-RU" altLang="en-US" sz="1200" dirty="0">
                <a:solidFill>
                  <a:schemeClr val="accent2"/>
                </a:solidFill>
                <a:latin typeface="Calibri" panose="020F0502020204030204" pitchFamily="34" charset="0"/>
                <a:cs typeface="Calibri" panose="020F0502020204030204" pitchFamily="34" charset="0"/>
              </a:rPr>
              <a:t>: </a:t>
            </a:r>
            <a:r>
              <a:rPr lang="ru-RU" altLang="en-US" sz="1200" b="1" dirty="0">
                <a:solidFill>
                  <a:schemeClr val="accent2"/>
                </a:solidFill>
                <a:latin typeface="Calibri" panose="020F0502020204030204" pitchFamily="34" charset="0"/>
                <a:cs typeface="Calibri" panose="020F0502020204030204" pitchFamily="34" charset="0"/>
              </a:rPr>
              <a:t>Јачање капацитета терцијарне здравствене заштите</a:t>
            </a:r>
            <a:r>
              <a:rPr lang="ru-RU" altLang="en-US" sz="1200" dirty="0">
                <a:solidFill>
                  <a:schemeClr val="accent2"/>
                </a:solidFill>
                <a:latin typeface="Calibri" panose="020F0502020204030204" pitchFamily="34" charset="0"/>
                <a:cs typeface="Calibri" panose="020F0502020204030204" pitchFamily="34" charset="0"/>
              </a:rPr>
              <a:t>. Дефинисање политика и стратегија за развој и функционисање терцијарне здравствене заштите и подршка </a:t>
            </a:r>
            <a:r>
              <a:rPr lang="ru-RU" altLang="en-US" sz="1200" b="1" dirty="0">
                <a:solidFill>
                  <a:schemeClr val="accent2"/>
                </a:solidFill>
                <a:latin typeface="Calibri" panose="020F0502020204030204" pitchFamily="34" charset="0"/>
                <a:cs typeface="Calibri" panose="020F0502020204030204" pitchFamily="34" charset="0"/>
              </a:rPr>
              <a:t>спровођењу зајма ЕИБ од 200 милиона евра као хитне помоћи клиничким центрима.</a:t>
            </a:r>
            <a:endParaRPr lang="en-US" altLang="en-US" sz="1200" b="1" dirty="0">
              <a:solidFill>
                <a:schemeClr val="accent2"/>
              </a:solidFill>
              <a:latin typeface="Calibri" panose="020F0502020204030204" pitchFamily="34" charset="0"/>
              <a:cs typeface="Calibri" panose="020F0502020204030204" pitchFamily="34" charset="0"/>
            </a:endParaRPr>
          </a:p>
          <a:p>
            <a:pPr algn="just" eaLnBrk="1" hangingPunct="1">
              <a:spcBef>
                <a:spcPts val="1200"/>
              </a:spcBef>
            </a:pPr>
            <a:r>
              <a:rPr lang="ru-RU" altLang="en-US" sz="1200" b="1" dirty="0">
                <a:solidFill>
                  <a:schemeClr val="accent2"/>
                </a:solidFill>
                <a:latin typeface="Calibri" panose="020F0502020204030204" pitchFamily="34" charset="0"/>
                <a:cs typeface="Calibri" panose="020F0502020204030204" pitchFamily="34" charset="0"/>
              </a:rPr>
              <a:t>2004 – 3,8 милиона евра: Развој превентивне здравствене заштите</a:t>
            </a:r>
            <a:r>
              <a:rPr lang="ru-RU" altLang="en-US" sz="1200" dirty="0">
                <a:solidFill>
                  <a:schemeClr val="accent2"/>
                </a:solidFill>
                <a:latin typeface="Calibri" panose="020F0502020204030204" pitchFamily="34" charset="0"/>
                <a:cs typeface="Calibri" panose="020F0502020204030204" pitchFamily="34" charset="0"/>
              </a:rPr>
              <a:t>. Унапређење превентивних здравствених услуга кроз бављење главним узроцима морбидитета и морталитета у популацији успостављањем 25 центара за превентивне услуге у домовима здравља у Србији. Обезбеђивање пратеће опреме.</a:t>
            </a:r>
            <a:endParaRPr lang="en-US" altLang="en-US" sz="1200" dirty="0">
              <a:solidFill>
                <a:schemeClr val="accent2"/>
              </a:solidFill>
              <a:latin typeface="Calibri" panose="020F0502020204030204" pitchFamily="34" charset="0"/>
              <a:cs typeface="Calibri" panose="020F0502020204030204" pitchFamily="34" charset="0"/>
            </a:endParaRPr>
          </a:p>
          <a:p>
            <a:pPr algn="just" eaLnBrk="1" hangingPunct="1">
              <a:spcBef>
                <a:spcPts val="1200"/>
              </a:spcBef>
            </a:pPr>
            <a:r>
              <a:rPr lang="ru-RU" altLang="en-US" sz="1200" b="1" dirty="0">
                <a:solidFill>
                  <a:schemeClr val="accent2"/>
                </a:solidFill>
                <a:latin typeface="Calibri" panose="020F0502020204030204" pitchFamily="34" charset="0"/>
                <a:cs typeface="Calibri" panose="020F0502020204030204" pitchFamily="34" charset="0"/>
              </a:rPr>
              <a:t>2005 – 5,7 милиона евра: Јачање услуга лабораторија јавног здравља.</a:t>
            </a:r>
            <a:r>
              <a:rPr lang="ru-RU" altLang="en-US" sz="1200" dirty="0">
                <a:solidFill>
                  <a:schemeClr val="accent2"/>
                </a:solidFill>
                <a:latin typeface="Calibri" panose="020F0502020204030204" pitchFamily="34" charset="0"/>
                <a:cs typeface="Calibri" panose="020F0502020204030204" pitchFamily="34" charset="0"/>
              </a:rPr>
              <a:t> Техничка помоћ за реструктурирање и модернизацију лабораторија јавног здравља ради постизања економичнијих услуга и централизовања лабораторијских услуга успостављањем Централне референтне лабораторије.</a:t>
            </a:r>
            <a:endParaRPr lang="en-GB" altLang="en-US" sz="1200" dirty="0">
              <a:solidFill>
                <a:schemeClr val="accent2"/>
              </a:solidFill>
              <a:latin typeface="Calibri" panose="020F0502020204030204" pitchFamily="34" charset="0"/>
              <a:cs typeface="Calibri" panose="020F0502020204030204" pitchFamily="34" charset="0"/>
            </a:endParaRPr>
          </a:p>
          <a:p>
            <a:pPr eaLnBrk="1" hangingPunct="1">
              <a:lnSpc>
                <a:spcPct val="80000"/>
              </a:lnSpc>
              <a:spcBef>
                <a:spcPts val="1200"/>
              </a:spcBef>
            </a:pPr>
            <a:endParaRPr lang="en-US" altLang="en-US" sz="1400" dirty="0">
              <a:solidFill>
                <a:srgbClr val="653171"/>
              </a:solidFill>
              <a:latin typeface="Calibri" panose="020F0502020204030204" pitchFamily="34" charset="0"/>
              <a:ea typeface="Calibri" panose="020F0502020204030204" pitchFamily="34" charset="0"/>
            </a:endParaRPr>
          </a:p>
        </p:txBody>
      </p:sp>
      <p:sp>
        <p:nvSpPr>
          <p:cNvPr id="14339" name="Slide Number Placeholder 4"/>
          <p:cNvSpPr txBox="1">
            <a:spLocks noGrp="1"/>
          </p:cNvSpPr>
          <p:nvPr>
            <p:ph type="sldNum" sz="quarter" idx="12"/>
          </p:nvPr>
        </p:nvSpPr>
        <p:spPr>
          <a:noFill/>
          <a:ln>
            <a:noFill/>
          </a:ln>
        </p:spPr>
        <p:txBody>
          <a:bodyPr anchor="b" anchorCtr="0"/>
          <a:p>
            <a:pPr marL="0" indent="0" algn="ctr" eaLnBrk="1" hangingPunct="1">
              <a:spcBef>
                <a:spcPct val="0"/>
              </a:spcBef>
              <a:buClrTx/>
              <a:buSzTx/>
              <a:buFontTx/>
              <a:buNone/>
            </a:pPr>
            <a:r>
              <a:rPr lang="en-GB" altLang="en-US" sz="1000" dirty="0">
                <a:solidFill>
                  <a:srgbClr val="BAA4B6"/>
                </a:solidFill>
                <a:latin typeface="Calibri" panose="020F0502020204030204" pitchFamily="34" charset="0"/>
                <a:cs typeface="Calibri" panose="020F0502020204030204" pitchFamily="34" charset="0"/>
              </a:rPr>
              <a:t>4</a:t>
            </a:r>
            <a:endParaRPr lang="en-GB" altLang="en-US" sz="1000" dirty="0">
              <a:solidFill>
                <a:srgbClr val="BAA4B6"/>
              </a:solidFill>
              <a:latin typeface="Calibri" panose="020F0502020204030204" pitchFamily="34" charset="0"/>
              <a:ea typeface="Calibri" panose="020F0502020204030204" pitchFamily="34" charset="0"/>
            </a:endParaRPr>
          </a:p>
        </p:txBody>
      </p:sp>
      <p:sp>
        <p:nvSpPr>
          <p:cNvPr id="6" name="Title 1"/>
          <p:cNvSpPr>
            <a:spLocks noGrp="1"/>
          </p:cNvSpPr>
          <p:nvPr>
            <p:ph type="title"/>
          </p:nvPr>
        </p:nvSpPr>
        <p:spPr>
          <a:xfrm>
            <a:off x="1571625" y="214313"/>
            <a:ext cx="6858000" cy="796925"/>
          </a:xfrm>
        </p:spPr>
        <p:txBody>
          <a:bodyPr vert="horz" wrap="square" lIns="91440" tIns="45720" rIns="91440" bIns="45720" numCol="1" anchor="ctr" anchorCtr="0" compatLnSpc="1"/>
          <a:p>
            <a:pPr eaLnBrk="1" hangingPunct="1">
              <a:lnSpc>
                <a:spcPct val="90000"/>
              </a:lnSpc>
              <a:buNone/>
            </a:pPr>
            <a:r>
              <a:rPr lang="ru-RU" altLang="en-US" sz="2900" dirty="0">
                <a:solidFill>
                  <a:schemeClr val="accent2"/>
                </a:solidFill>
                <a:effectLst>
                  <a:outerShdw blurRad="38100" dist="38100" dir="2700000">
                    <a:srgbClr val="C0C0C0"/>
                  </a:outerShdw>
                </a:effectLst>
              </a:rPr>
              <a:t>CARDS здравствени програм у Србији</a:t>
            </a:r>
            <a:br>
              <a:rPr lang="sr-Latn-CS" altLang="en-US" sz="2900" dirty="0">
                <a:solidFill>
                  <a:schemeClr val="accent2"/>
                </a:solidFill>
                <a:effectLst>
                  <a:outerShdw blurRad="38100" dist="38100" dir="2700000">
                    <a:srgbClr val="C0C0C0"/>
                  </a:outerShdw>
                </a:effectLst>
              </a:rPr>
            </a:br>
            <a:r>
              <a:rPr lang="sr-Cyrl-RS" altLang="en-US" sz="1400" dirty="0">
                <a:solidFill>
                  <a:schemeClr val="accent2"/>
                </a:solidFill>
                <a:effectLst>
                  <a:outerShdw blurRad="38100" dist="38100" dir="2700000">
                    <a:srgbClr val="C0C0C0"/>
                  </a:outerShdw>
                </a:effectLst>
              </a:rPr>
              <a:t>Пружање здравствених услуга</a:t>
            </a:r>
            <a:r>
              <a:rPr lang="sr-Latn-CS" altLang="en-US" sz="1400" dirty="0">
                <a:solidFill>
                  <a:schemeClr val="accent2"/>
                </a:solidFill>
                <a:effectLst>
                  <a:outerShdw blurRad="38100" dist="38100" dir="2700000">
                    <a:srgbClr val="C0C0C0"/>
                  </a:outerShdw>
                </a:effectLst>
              </a:rPr>
              <a:t> </a:t>
            </a:r>
            <a:r>
              <a:rPr lang="en-US" altLang="en-US" sz="1400" dirty="0">
                <a:solidFill>
                  <a:schemeClr val="accent2"/>
                </a:solidFill>
                <a:effectLst>
                  <a:outerShdw blurRad="38100" dist="38100" dir="2700000">
                    <a:srgbClr val="C0C0C0"/>
                  </a:outerShdw>
                </a:effectLst>
              </a:rPr>
              <a:t>≈ </a:t>
            </a:r>
            <a:r>
              <a:rPr lang="sr-Latn-CS" altLang="en-US" sz="1400" dirty="0">
                <a:solidFill>
                  <a:schemeClr val="accent2"/>
                </a:solidFill>
                <a:effectLst>
                  <a:outerShdw blurRad="38100" dist="38100" dir="2700000">
                    <a:srgbClr val="C0C0C0"/>
                  </a:outerShdw>
                </a:effectLst>
              </a:rPr>
              <a:t>21 </a:t>
            </a:r>
            <a:r>
              <a:rPr lang="sr-Cyrl-RS" altLang="en-US" sz="1400" dirty="0">
                <a:solidFill>
                  <a:schemeClr val="accent2"/>
                </a:solidFill>
                <a:effectLst>
                  <a:outerShdw blurRad="38100" dist="38100" dir="2700000">
                    <a:srgbClr val="C0C0C0"/>
                  </a:outerShdw>
                </a:effectLst>
              </a:rPr>
              <a:t>милион евра</a:t>
            </a:r>
            <a:endParaRPr lang="en-US" altLang="en-US" sz="1400" dirty="0">
              <a:solidFill>
                <a:schemeClr val="accent2"/>
              </a:solidFill>
              <a:effectLst>
                <a:outerShdw blurRad="38100" dist="38100" dir="2700000">
                  <a:srgbClr val="C0C0C0"/>
                </a:outerShdw>
              </a:effectLst>
            </a:endParaRPr>
          </a:p>
        </p:txBody>
      </p:sp>
    </p:spTree>
  </p:cSld>
  <p:clrMapOvr>
    <a:masterClrMapping/>
  </p:clrMapOvr>
  <p:transition spd="slow">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Content Placeholder 2"/>
          <p:cNvSpPr>
            <a:spLocks noGrp="1"/>
          </p:cNvSpPr>
          <p:nvPr>
            <p:ph idx="1"/>
          </p:nvPr>
        </p:nvSpPr>
        <p:spPr>
          <a:xfrm>
            <a:off x="1435100" y="1125538"/>
            <a:ext cx="7137400" cy="5111750"/>
          </a:xfrm>
          <a:ln/>
        </p:spPr>
        <p:txBody>
          <a:bodyPr vert="horz" wrap="square" lIns="91440" tIns="45720" rIns="91440" bIns="45720" anchor="t" anchorCtr="0"/>
          <a:p>
            <a:pPr algn="just" eaLnBrk="1" hangingPunct="1">
              <a:spcBef>
                <a:spcPct val="30000"/>
              </a:spcBef>
              <a:spcAft>
                <a:spcPct val="30000"/>
              </a:spcAft>
            </a:pPr>
            <a:r>
              <a:rPr lang="ru-RU" altLang="en-US" sz="1000" b="1" dirty="0">
                <a:solidFill>
                  <a:schemeClr val="accent2"/>
                </a:solidFill>
                <a:latin typeface="Calibri" panose="020F0502020204030204" pitchFamily="34" charset="0"/>
                <a:cs typeface="Calibri" panose="020F0502020204030204" pitchFamily="34" charset="0"/>
              </a:rPr>
              <a:t>2002 – 0,2 милиона евра</a:t>
            </a:r>
            <a:r>
              <a:rPr lang="ru-RU" altLang="en-US" sz="1000" dirty="0">
                <a:solidFill>
                  <a:schemeClr val="accent2"/>
                </a:solidFill>
                <a:latin typeface="Calibri" panose="020F0502020204030204" pitchFamily="34" charset="0"/>
                <a:cs typeface="Calibri" panose="020F0502020204030204" pitchFamily="34" charset="0"/>
              </a:rPr>
              <a:t>: </a:t>
            </a:r>
            <a:r>
              <a:rPr lang="ru-RU" altLang="en-US" sz="1000" b="1" dirty="0">
                <a:solidFill>
                  <a:schemeClr val="accent2"/>
                </a:solidFill>
                <a:latin typeface="Calibri" panose="020F0502020204030204" pitchFamily="34" charset="0"/>
                <a:cs typeface="Calibri" panose="020F0502020204030204" pitchFamily="34" charset="0"/>
              </a:rPr>
              <a:t>Оптерећење болестима у Србији. </a:t>
            </a:r>
            <a:r>
              <a:rPr lang="ru-RU" altLang="en-US" sz="1000" dirty="0">
                <a:solidFill>
                  <a:schemeClr val="accent2"/>
                </a:solidFill>
                <a:latin typeface="Calibri" panose="020F0502020204030204" pitchFamily="34" charset="0"/>
                <a:cs typeface="Calibri" panose="020F0502020204030204" pitchFamily="34" charset="0"/>
              </a:rPr>
              <a:t>Утврђивање националног оптерећења болестима и израда међународно упоредивих здравствених показатеља.</a:t>
            </a:r>
            <a:endParaRPr lang="en-US" altLang="en-US" sz="1000" dirty="0">
              <a:solidFill>
                <a:schemeClr val="accent2"/>
              </a:solidFill>
              <a:latin typeface="Calibri" panose="020F0502020204030204" pitchFamily="34" charset="0"/>
              <a:cs typeface="Calibri" panose="020F0502020204030204" pitchFamily="34" charset="0"/>
            </a:endParaRPr>
          </a:p>
          <a:p>
            <a:pPr algn="just" eaLnBrk="1" hangingPunct="1">
              <a:spcBef>
                <a:spcPct val="30000"/>
              </a:spcBef>
              <a:spcAft>
                <a:spcPct val="30000"/>
              </a:spcAft>
            </a:pPr>
            <a:r>
              <a:rPr lang="ru-RU" altLang="en-US" sz="1000" b="1" dirty="0">
                <a:solidFill>
                  <a:schemeClr val="accent2"/>
                </a:solidFill>
                <a:latin typeface="Calibri" panose="020F0502020204030204" pitchFamily="34" charset="0"/>
                <a:cs typeface="Calibri" panose="020F0502020204030204" pitchFamily="34" charset="0"/>
              </a:rPr>
              <a:t>2002/2003 – 2,82 милиона евра</a:t>
            </a:r>
            <a:r>
              <a:rPr lang="ru-RU" altLang="en-US" sz="1000" dirty="0">
                <a:solidFill>
                  <a:schemeClr val="accent2"/>
                </a:solidFill>
                <a:latin typeface="Calibri" panose="020F0502020204030204" pitchFamily="34" charset="0"/>
                <a:cs typeface="Calibri" panose="020F0502020204030204" pitchFamily="34" charset="0"/>
              </a:rPr>
              <a:t>: </a:t>
            </a:r>
            <a:r>
              <a:rPr lang="ru-RU" altLang="en-US" sz="1000" b="1" dirty="0">
                <a:solidFill>
                  <a:schemeClr val="accent2"/>
                </a:solidFill>
                <a:latin typeface="Calibri" panose="020F0502020204030204" pitchFamily="34" charset="0"/>
                <a:cs typeface="Calibri" panose="020F0502020204030204" pitchFamily="34" charset="0"/>
              </a:rPr>
              <a:t>Процена мреже института за јавно здравље у Србији</a:t>
            </a:r>
            <a:r>
              <a:rPr lang="ru-RU" altLang="en-US" sz="1000" dirty="0">
                <a:solidFill>
                  <a:schemeClr val="accent2"/>
                </a:solidFill>
                <a:latin typeface="Calibri" panose="020F0502020204030204" pitchFamily="34" charset="0"/>
                <a:cs typeface="Calibri" panose="020F0502020204030204" pitchFamily="34" charset="0"/>
              </a:rPr>
              <a:t>. Детаљна анализа стања мреже установа јавног здравља уз давање писаних препорука за реорганизацију. Подршка развоју јавног здравља. Развој политика, стратегија, људских ресурса и пракси у области јавног здравља, обезбеђивање обуке за запослене у институтима за јавно здравље и оснивање Школе јавног здравља.</a:t>
            </a:r>
            <a:endParaRPr lang="en-US" altLang="en-US" sz="1000" dirty="0">
              <a:solidFill>
                <a:schemeClr val="accent2"/>
              </a:solidFill>
              <a:latin typeface="Calibri" panose="020F0502020204030204" pitchFamily="34" charset="0"/>
              <a:cs typeface="Calibri" panose="020F0502020204030204" pitchFamily="34" charset="0"/>
            </a:endParaRPr>
          </a:p>
          <a:p>
            <a:pPr algn="just" eaLnBrk="1" hangingPunct="1">
              <a:spcBef>
                <a:spcPct val="30000"/>
              </a:spcBef>
              <a:spcAft>
                <a:spcPct val="30000"/>
              </a:spcAft>
            </a:pPr>
            <a:r>
              <a:rPr lang="ru-RU" altLang="en-US" sz="1000" b="1" dirty="0">
                <a:solidFill>
                  <a:schemeClr val="accent2"/>
                </a:solidFill>
                <a:latin typeface="Calibri" panose="020F0502020204030204" pitchFamily="34" charset="0"/>
                <a:cs typeface="Calibri" panose="020F0502020204030204" pitchFamily="34" charset="0"/>
              </a:rPr>
              <a:t>2003/2004 – 3,6 милиона евра: Развој Здравственог информационог система (ЗИС) за основне здравствене и фармацеутске услуге</a:t>
            </a:r>
            <a:r>
              <a:rPr lang="ru-RU" altLang="en-US" sz="1000" dirty="0">
                <a:solidFill>
                  <a:schemeClr val="accent2"/>
                </a:solidFill>
                <a:latin typeface="Calibri" panose="020F0502020204030204" pitchFamily="34" charset="0"/>
                <a:cs typeface="Calibri" panose="020F0502020204030204" pitchFamily="34" charset="0"/>
              </a:rPr>
              <a:t>. Успостављање квалитетног ЗИС-а на свим нивоима здравствене заштите, укључујући прикупљање, пренос, анализу, коришћење и дистрибуцију података. Евалуација постојећег софтвера у примарној здравственој заштити. Функционална анализа Здравственог информационог система. Анализа постојећих ИКТ ресурса и препоруке у погледу функција које треба интегрисати у будући ЗИС.</a:t>
            </a:r>
            <a:endParaRPr lang="en-US" altLang="en-US" sz="1000" dirty="0">
              <a:solidFill>
                <a:schemeClr val="accent2"/>
              </a:solidFill>
              <a:latin typeface="Calibri" panose="020F0502020204030204" pitchFamily="34" charset="0"/>
              <a:cs typeface="Calibri" panose="020F0502020204030204" pitchFamily="34" charset="0"/>
            </a:endParaRPr>
          </a:p>
          <a:p>
            <a:pPr algn="just" eaLnBrk="1" hangingPunct="1">
              <a:spcBef>
                <a:spcPct val="30000"/>
              </a:spcBef>
              <a:spcAft>
                <a:spcPct val="30000"/>
              </a:spcAft>
            </a:pPr>
            <a:r>
              <a:rPr lang="ru-RU" altLang="en-US" sz="1000" b="1" dirty="0">
                <a:solidFill>
                  <a:schemeClr val="accent2"/>
                </a:solidFill>
                <a:latin typeface="Calibri" panose="020F0502020204030204" pitchFamily="34" charset="0"/>
                <a:cs typeface="Calibri" panose="020F0502020204030204" pitchFamily="34" charset="0"/>
              </a:rPr>
              <a:t>2003/2005 – 2,8 милиона евра: Процена и јачање капацитета Фонда за здравствено осигурање</a:t>
            </a:r>
            <a:r>
              <a:rPr lang="ru-RU" altLang="en-US" sz="1000" dirty="0">
                <a:solidFill>
                  <a:schemeClr val="accent2"/>
                </a:solidFill>
                <a:latin typeface="Calibri" panose="020F0502020204030204" pitchFamily="34" charset="0"/>
                <a:cs typeface="Calibri" panose="020F0502020204030204" pitchFamily="34" charset="0"/>
              </a:rPr>
              <a:t>. Пројекат доприноси унапређењу управљања Фондом за здравствено осигурање, спољној одговорности, унутрашњим системима финансијске контроле и управљања, као и развоју капацитета за уговарање са пружаоцима здравствених услуга на нивоу примарне и секундарне здравствене заштите.</a:t>
            </a:r>
            <a:endParaRPr lang="en-US" altLang="en-US" sz="1000" dirty="0">
              <a:solidFill>
                <a:schemeClr val="accent2"/>
              </a:solidFill>
              <a:latin typeface="Calibri" panose="020F0502020204030204" pitchFamily="34" charset="0"/>
              <a:cs typeface="Calibri" panose="020F0502020204030204" pitchFamily="34" charset="0"/>
            </a:endParaRPr>
          </a:p>
          <a:p>
            <a:pPr algn="just" eaLnBrk="1" hangingPunct="1">
              <a:spcBef>
                <a:spcPct val="30000"/>
              </a:spcBef>
              <a:spcAft>
                <a:spcPct val="30000"/>
              </a:spcAft>
            </a:pPr>
            <a:r>
              <a:rPr lang="ru-RU" altLang="en-US" sz="1000" b="1" dirty="0">
                <a:solidFill>
                  <a:schemeClr val="accent2"/>
                </a:solidFill>
                <a:latin typeface="Calibri" panose="020F0502020204030204" pitchFamily="34" charset="0"/>
                <a:cs typeface="Calibri" panose="020F0502020204030204" pitchFamily="34" charset="0"/>
              </a:rPr>
              <a:t>2007/2009 – 7,2 милиона евра: Техничка помоћ за управљање медицинским отпадом. </a:t>
            </a:r>
            <a:r>
              <a:rPr lang="ru-RU" altLang="en-US" sz="1000" dirty="0">
                <a:solidFill>
                  <a:schemeClr val="accent2"/>
                </a:solidFill>
                <a:latin typeface="Calibri" panose="020F0502020204030204" pitchFamily="34" charset="0"/>
                <a:cs typeface="Calibri" panose="020F0502020204030204" pitchFamily="34" charset="0"/>
              </a:rPr>
              <a:t>Циљ је подршка Министарству здравља и Дирекцији за заштиту животне средине у ефикасној и делотворној примени опреме за одлагање отпада (као што су аутоклави и машине за уситњавање) у болницама; подршка усклађивању прописа о управљању медицинским отпадом са законодавством ЕУ; израда свеобухватне стратегије управљања сакупљањем и третманом медицинског отпада у складу са законским захтевима и релевантним директивама ЕУ; као и подршка информативном и едукативном програму за стручну јавност о здравственим, безбедносним и еколошким аспектима медицинског отпада.</a:t>
            </a:r>
            <a:endParaRPr lang="en-US" altLang="en-US" sz="1000" dirty="0">
              <a:solidFill>
                <a:schemeClr val="accent2"/>
              </a:solidFill>
              <a:latin typeface="Calibri" panose="020F0502020204030204" pitchFamily="34" charset="0"/>
              <a:cs typeface="Calibri" panose="020F0502020204030204" pitchFamily="34" charset="0"/>
            </a:endParaRPr>
          </a:p>
          <a:p>
            <a:pPr algn="just" eaLnBrk="1" hangingPunct="1">
              <a:spcBef>
                <a:spcPct val="30000"/>
              </a:spcBef>
              <a:spcAft>
                <a:spcPct val="30000"/>
              </a:spcAft>
            </a:pPr>
            <a:r>
              <a:rPr lang="ru-RU" altLang="en-US" sz="1000" b="1" dirty="0">
                <a:solidFill>
                  <a:schemeClr val="accent2"/>
                </a:solidFill>
                <a:latin typeface="Calibri" panose="020F0502020204030204" pitchFamily="34" charset="0"/>
                <a:cs typeface="Calibri" panose="020F0502020204030204" pitchFamily="34" charset="0"/>
              </a:rPr>
              <a:t>2007/2010 – 5 милиона евра: Подршка спровођењу капитационог плаћања у примарној здравственој заштити у Србији</a:t>
            </a:r>
            <a:r>
              <a:rPr lang="ru-RU" altLang="en-US" sz="1000" dirty="0">
                <a:solidFill>
                  <a:schemeClr val="accent2"/>
                </a:solidFill>
                <a:latin typeface="Calibri" panose="020F0502020204030204" pitchFamily="34" charset="0"/>
                <a:cs typeface="Calibri" panose="020F0502020204030204" pitchFamily="34" charset="0"/>
              </a:rPr>
              <a:t>. Општи циљ овог пројекта је подршка увођењу капитационог плаћања у државним установама примарне здравствене заштите у Србији. Пројекат подразумева примену механизма, спровођење неопходних обука и прилагођавање информационих технологија потребних за несметано увођење новог начина плаћања.</a:t>
            </a:r>
            <a:endParaRPr lang="en-US" altLang="en-US" sz="1000" dirty="0">
              <a:solidFill>
                <a:schemeClr val="accent2"/>
              </a:solidFill>
              <a:latin typeface="Calibri" panose="020F0502020204030204" pitchFamily="34" charset="0"/>
              <a:cs typeface="Calibri" panose="020F0502020204030204" pitchFamily="34" charset="0"/>
            </a:endParaRPr>
          </a:p>
          <a:p>
            <a:pPr algn="just" eaLnBrk="1" hangingPunct="1">
              <a:spcBef>
                <a:spcPct val="30000"/>
              </a:spcBef>
              <a:spcAft>
                <a:spcPct val="30000"/>
              </a:spcAft>
            </a:pPr>
            <a:r>
              <a:rPr lang="ru-RU" altLang="en-US" sz="1000" b="1" dirty="0">
                <a:solidFill>
                  <a:schemeClr val="accent2"/>
                </a:solidFill>
                <a:latin typeface="Calibri" panose="020F0502020204030204" pitchFamily="34" charset="0"/>
                <a:cs typeface="Calibri" panose="020F0502020204030204" pitchFamily="34" charset="0"/>
              </a:rPr>
              <a:t>2008/2011 – 5 милиона евра: Обука у управљању здравственим услугама </a:t>
            </a:r>
            <a:r>
              <a:rPr lang="ru-RU" altLang="en-US" sz="1000" dirty="0">
                <a:solidFill>
                  <a:schemeClr val="accent2"/>
                </a:solidFill>
                <a:latin typeface="Calibri" panose="020F0502020204030204" pitchFamily="34" charset="0"/>
                <a:cs typeface="Calibri" panose="020F0502020204030204" pitchFamily="34" charset="0"/>
              </a:rPr>
              <a:t>у примарној здравственој заштити у Србији. Општи циљ пројекта је спровођење свеобухватног програма обуке из области управљања у здравственом сектору у Србији у складу са међународним стандардима.</a:t>
            </a:r>
            <a:endParaRPr lang="en-GB" altLang="en-US" sz="1000" dirty="0">
              <a:solidFill>
                <a:schemeClr val="accent2"/>
              </a:solidFill>
              <a:latin typeface="Calibri" panose="020F0502020204030204" pitchFamily="34" charset="0"/>
              <a:cs typeface="Calibri" panose="020F0502020204030204" pitchFamily="34" charset="0"/>
            </a:endParaRPr>
          </a:p>
          <a:p>
            <a:pPr eaLnBrk="1" hangingPunct="1"/>
            <a:endParaRPr lang="en-US" altLang="en-US" sz="1200" dirty="0">
              <a:solidFill>
                <a:schemeClr val="accent2"/>
              </a:solidFill>
            </a:endParaRPr>
          </a:p>
        </p:txBody>
      </p:sp>
      <p:sp>
        <p:nvSpPr>
          <p:cNvPr id="15363" name="Slide Number Placeholder 4"/>
          <p:cNvSpPr txBox="1">
            <a:spLocks noGrp="1"/>
          </p:cNvSpPr>
          <p:nvPr>
            <p:ph type="sldNum" sz="quarter" idx="12"/>
          </p:nvPr>
        </p:nvSpPr>
        <p:spPr>
          <a:noFill/>
          <a:ln>
            <a:noFill/>
          </a:ln>
        </p:spPr>
        <p:txBody>
          <a:bodyPr anchor="b" anchorCtr="0"/>
          <a:p>
            <a:pPr marL="0" indent="0" algn="ctr" eaLnBrk="1" hangingPunct="1">
              <a:spcBef>
                <a:spcPct val="0"/>
              </a:spcBef>
              <a:buClrTx/>
              <a:buSzTx/>
              <a:buFontTx/>
              <a:buNone/>
            </a:pPr>
            <a:r>
              <a:rPr lang="en-GB" altLang="en-US" sz="1000" dirty="0">
                <a:solidFill>
                  <a:srgbClr val="BAA4B6"/>
                </a:solidFill>
                <a:latin typeface="Calibri" panose="020F0502020204030204" pitchFamily="34" charset="0"/>
                <a:cs typeface="Calibri" panose="020F0502020204030204" pitchFamily="34" charset="0"/>
              </a:rPr>
              <a:t>5</a:t>
            </a:r>
            <a:endParaRPr lang="en-GB" altLang="en-US" sz="1000" dirty="0">
              <a:solidFill>
                <a:srgbClr val="BAA4B6"/>
              </a:solidFill>
              <a:latin typeface="Calibri" panose="020F0502020204030204" pitchFamily="34" charset="0"/>
              <a:ea typeface="Calibri" panose="020F0502020204030204" pitchFamily="34" charset="0"/>
            </a:endParaRPr>
          </a:p>
        </p:txBody>
      </p:sp>
      <p:sp>
        <p:nvSpPr>
          <p:cNvPr id="6" name="Title 1"/>
          <p:cNvSpPr>
            <a:spLocks noGrp="1"/>
          </p:cNvSpPr>
          <p:nvPr>
            <p:ph type="title"/>
          </p:nvPr>
        </p:nvSpPr>
        <p:spPr>
          <a:xfrm>
            <a:off x="1571625" y="214313"/>
            <a:ext cx="6858000" cy="796925"/>
          </a:xfrm>
        </p:spPr>
        <p:txBody>
          <a:bodyPr vert="horz" wrap="square" lIns="91440" tIns="45720" rIns="91440" bIns="45720" numCol="1" anchor="ctr" anchorCtr="0" compatLnSpc="1"/>
          <a:p>
            <a:pPr eaLnBrk="1" hangingPunct="1">
              <a:lnSpc>
                <a:spcPct val="90000"/>
              </a:lnSpc>
              <a:buNone/>
            </a:pPr>
            <a:r>
              <a:rPr lang="ru-RU" altLang="en-US" sz="2900" dirty="0">
                <a:solidFill>
                  <a:schemeClr val="accent2"/>
                </a:solidFill>
                <a:effectLst>
                  <a:outerShdw blurRad="38100" dist="38100" dir="2700000">
                    <a:srgbClr val="C0C0C0"/>
                  </a:outerShdw>
                </a:effectLst>
              </a:rPr>
              <a:t>CARDS здравствени програм у Србији</a:t>
            </a:r>
            <a:br>
              <a:rPr lang="sr-Latn-CS" altLang="en-US" sz="2900" dirty="0">
                <a:solidFill>
                  <a:schemeClr val="accent2"/>
                </a:solidFill>
                <a:effectLst>
                  <a:outerShdw blurRad="38100" dist="38100" dir="2700000">
                    <a:srgbClr val="C0C0C0"/>
                  </a:outerShdw>
                </a:effectLst>
              </a:rPr>
            </a:br>
            <a:r>
              <a:rPr lang="sr-Cyrl-RS" altLang="en-US" sz="1400" dirty="0">
                <a:solidFill>
                  <a:schemeClr val="accent2"/>
                </a:solidFill>
                <a:effectLst>
                  <a:outerShdw blurRad="38100" dist="38100" dir="2700000">
                    <a:srgbClr val="C0C0C0"/>
                  </a:outerShdw>
                </a:effectLst>
              </a:rPr>
              <a:t>Управљање здравственим системима </a:t>
            </a:r>
            <a:r>
              <a:rPr lang="en-US" altLang="en-US" sz="1400" dirty="0">
                <a:solidFill>
                  <a:schemeClr val="accent2"/>
                </a:solidFill>
                <a:effectLst>
                  <a:outerShdw blurRad="38100" dist="38100" dir="2700000">
                    <a:srgbClr val="C0C0C0"/>
                  </a:outerShdw>
                </a:effectLst>
              </a:rPr>
              <a:t>≈ </a:t>
            </a:r>
            <a:r>
              <a:rPr lang="sr-Latn-CS" altLang="en-US" sz="1400" dirty="0">
                <a:solidFill>
                  <a:schemeClr val="accent2"/>
                </a:solidFill>
                <a:effectLst>
                  <a:outerShdw blurRad="38100" dist="38100" dir="2700000">
                    <a:srgbClr val="C0C0C0"/>
                  </a:outerShdw>
                </a:effectLst>
              </a:rPr>
              <a:t>27 </a:t>
            </a:r>
            <a:r>
              <a:rPr lang="sr-Cyrl-RS" altLang="en-US" sz="1400" dirty="0">
                <a:solidFill>
                  <a:schemeClr val="accent2"/>
                </a:solidFill>
                <a:effectLst>
                  <a:outerShdw blurRad="38100" dist="38100" dir="2700000">
                    <a:srgbClr val="C0C0C0"/>
                  </a:outerShdw>
                </a:effectLst>
              </a:rPr>
              <a:t>милиона евра</a:t>
            </a:r>
            <a:endParaRPr lang="en-US" altLang="en-US" sz="1400" dirty="0">
              <a:solidFill>
                <a:schemeClr val="accent2"/>
              </a:solidFill>
              <a:effectLst>
                <a:outerShdw blurRad="38100" dist="38100" dir="2700000">
                  <a:srgbClr val="C0C0C0"/>
                </a:outerShdw>
              </a:effectLst>
            </a:endParaRPr>
          </a:p>
        </p:txBody>
      </p:sp>
      <p:sp>
        <p:nvSpPr>
          <p:cNvPr id="8" name="Footer Placeholder 4"/>
          <p:cNvSpPr txBox="1">
            <a:spLocks noGrp="1"/>
          </p:cNvSpPr>
          <p:nvPr>
            <p:ph type="ftr" sz="quarter" idx="11"/>
          </p:nvPr>
        </p:nvSpPr>
        <p:spPr>
          <a:xfrm>
            <a:off x="5715000" y="6524625"/>
            <a:ext cx="2895600" cy="257175"/>
          </a:xfrm>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8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mn-cs"/>
            </a:endParaRPr>
          </a:p>
        </p:txBody>
      </p:sp>
    </p:spTree>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4"/>
          <p:cNvSpPr txBox="1"/>
          <p:nvPr/>
        </p:nvSpPr>
        <p:spPr>
          <a:xfrm>
            <a:off x="1116013" y="1412875"/>
            <a:ext cx="2473325" cy="396081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DE6C36"/>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F9B639"/>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ru-RU" altLang="en-US" sz="600" b="1" dirty="0">
                <a:solidFill>
                  <a:srgbClr val="FF0000"/>
                </a:solidFill>
                <a:latin typeface="Arial" panose="020B0604020202020204" pitchFamily="34" charset="0"/>
              </a:rPr>
              <a:t>ФАРМАЦЕУТСКИ СЕКТОР СА КОНТРОЛОМ ЛЕКОВА (≈ 64 милиона евра)</a:t>
            </a:r>
            <a:endParaRPr lang="ru-RU" altLang="en-US" sz="600" b="1" dirty="0">
              <a:solidFill>
                <a:srgbClr val="FF0000"/>
              </a:solidFill>
              <a:latin typeface="Arial" panose="020B0604020202020204" pitchFamily="34" charset="0"/>
            </a:endParaRPr>
          </a:p>
          <a:p>
            <a:pPr marL="0" lvl="0" indent="0" eaLnBrk="1" hangingPunct="1">
              <a:spcBef>
                <a:spcPct val="0"/>
              </a:spcBef>
              <a:buClrTx/>
              <a:buSzTx/>
              <a:buFontTx/>
              <a:buNone/>
            </a:pPr>
            <a:endParaRPr lang="en-GB" altLang="en-US" sz="600" b="1" dirty="0">
              <a:solidFill>
                <a:srgbClr val="FF0000"/>
              </a:solidFill>
              <a:latin typeface="Arial" panose="020B0604020202020204" pitchFamily="34" charset="0"/>
            </a:endParaRPr>
          </a:p>
          <a:p>
            <a:pPr marL="0" lvl="0" indent="0" eaLnBrk="1" hangingPunct="1">
              <a:spcBef>
                <a:spcPct val="0"/>
              </a:spcBef>
              <a:buClrTx/>
              <a:buSzTx/>
              <a:buFontTx/>
              <a:buNone/>
            </a:pPr>
            <a:endParaRPr lang="en-GB" altLang="en-US" sz="500" dirty="0">
              <a:solidFill>
                <a:srgbClr val="000000"/>
              </a:solidFill>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(2000 – 20 милиона евра) </a:t>
            </a:r>
            <a:r>
              <a:rPr lang="ru-RU" altLang="en-US" sz="500" b="1" dirty="0">
                <a:solidFill>
                  <a:srgbClr val="000000"/>
                </a:solidFill>
                <a:latin typeface="Arial" panose="020B0604020202020204" pitchFamily="34" charset="0"/>
              </a:rPr>
              <a:t>Набавка основних лекова и медицинског потрошног материјала за јавне апотеке и здравствене установе у Србији</a:t>
            </a:r>
            <a:r>
              <a:rPr lang="ru-RU" altLang="en-US" sz="500" dirty="0">
                <a:solidFill>
                  <a:srgbClr val="000000"/>
                </a:solidFill>
                <a:latin typeface="Arial" panose="020B0604020202020204" pitchFamily="34" charset="0"/>
              </a:rPr>
              <a:t>. Овим је у кључном тренутку омогућена доступност основних лекова великом броју пацијената, уз истовремену значајну подршку фармацеутској индустрији.</a:t>
            </a:r>
            <a:endParaRPr lang="ru-RU" altLang="en-US" sz="500" dirty="0">
              <a:solidFill>
                <a:srgbClr val="000000"/>
              </a:solidFill>
              <a:latin typeface="Arial" panose="020B0604020202020204" pitchFamily="34" charset="0"/>
            </a:endParaRPr>
          </a:p>
          <a:p>
            <a:pPr marL="0" lvl="0" indent="0" algn="just" eaLnBrk="1" hangingPunct="1">
              <a:spcBef>
                <a:spcPct val="0"/>
              </a:spcBef>
              <a:buClrTx/>
              <a:buSzTx/>
              <a:buFontTx/>
              <a:buNone/>
            </a:pPr>
            <a:endParaRPr lang="ru-RU" altLang="en-US" sz="500" dirty="0">
              <a:solidFill>
                <a:srgbClr val="000000"/>
              </a:solidFill>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(2001 – 23,7 милиона евра) </a:t>
            </a:r>
            <a:r>
              <a:rPr lang="ru-RU" altLang="en-US" sz="500" b="1" dirty="0">
                <a:solidFill>
                  <a:srgbClr val="000000"/>
                </a:solidFill>
                <a:latin typeface="Arial" panose="020B0604020202020204" pitchFamily="34" charset="0"/>
              </a:rPr>
              <a:t>Подршка српском фармацеутском сектору</a:t>
            </a:r>
            <a:r>
              <a:rPr lang="ru-RU" altLang="en-US" sz="500" dirty="0">
                <a:solidFill>
                  <a:srgbClr val="000000"/>
                </a:solidFill>
                <a:latin typeface="Arial" panose="020B0604020202020204" pitchFamily="34" charset="0"/>
              </a:rPr>
              <a:t>. Набавка основних лекова, реагенаса и медицинског потрошног материјала (13,5 милиона евра), као и медицинске опреме (7,5 милиона евра), уз обезбеђивање обуке и техничке помоћи.</a:t>
            </a:r>
            <a:endParaRPr lang="ru-RU" altLang="en-US" sz="500" dirty="0">
              <a:solidFill>
                <a:srgbClr val="000000"/>
              </a:solidFill>
              <a:latin typeface="Arial" panose="020B0604020202020204" pitchFamily="34" charset="0"/>
            </a:endParaRPr>
          </a:p>
          <a:p>
            <a:pPr marL="0" lvl="0" indent="0" eaLnBrk="1" hangingPunct="1">
              <a:spcBef>
                <a:spcPct val="0"/>
              </a:spcBef>
              <a:buClrTx/>
              <a:buSzTx/>
              <a:buFontTx/>
              <a:buNone/>
            </a:pPr>
            <a:endParaRPr lang="ru-RU" altLang="en-US" sz="500" dirty="0">
              <a:solidFill>
                <a:srgbClr val="000000"/>
              </a:solidFill>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(2001 – 2,8 милиона евра) </a:t>
            </a:r>
            <a:r>
              <a:rPr lang="ru-RU" altLang="en-US" sz="500" b="1" dirty="0">
                <a:solidFill>
                  <a:srgbClr val="000000"/>
                </a:solidFill>
                <a:latin typeface="Arial" panose="020B0604020202020204" pitchFamily="34" charset="0"/>
              </a:rPr>
              <a:t>Подршка регулаторном оквиру фармацеутског сектора</a:t>
            </a:r>
            <a:r>
              <a:rPr lang="ru-RU" altLang="en-US" sz="500" dirty="0">
                <a:solidFill>
                  <a:srgbClr val="000000"/>
                </a:solidFill>
                <a:latin typeface="Arial" panose="020B0604020202020204" pitchFamily="34" charset="0"/>
              </a:rPr>
              <a:t>. Пружање техничке помоћи ради оснивања Агенције за лекове, у складу са важећом праксом ЕУ, која би преузела укупну одговорност за регулацију фармацеутског сектора. </a:t>
            </a:r>
            <a:r>
              <a:rPr lang="ru-RU" altLang="en-US" sz="500" b="1" dirty="0">
                <a:solidFill>
                  <a:srgbClr val="000000"/>
                </a:solidFill>
                <a:latin typeface="Arial" panose="020B0604020202020204" pitchFamily="34" charset="0"/>
              </a:rPr>
              <a:t>Рационализација домаће фармацеутске индустрије</a:t>
            </a:r>
            <a:r>
              <a:rPr lang="ru-RU" altLang="en-US" sz="500" dirty="0">
                <a:solidFill>
                  <a:srgbClr val="000000"/>
                </a:solidFill>
                <a:latin typeface="Arial" panose="020B0604020202020204" pitchFamily="34" charset="0"/>
              </a:rPr>
              <a:t>. Пружање техничке помоћи домаћој фармацеутској индустрији ради унапређења техничких капацитета и подизања општег нивоа усклађености са стандардима добре произвођачке праксе (GMP) ЕУ. </a:t>
            </a:r>
            <a:r>
              <a:rPr lang="ru-RU" altLang="en-US" sz="500" b="1" dirty="0">
                <a:solidFill>
                  <a:srgbClr val="000000"/>
                </a:solidFill>
                <a:latin typeface="Arial" panose="020B0604020202020204" pitchFamily="34" charset="0"/>
              </a:rPr>
              <a:t>Техничка помоћ за рационализацију прописивања и употребе лекова у Србији, укључујући израду протокола за дијагностику, лечење и упућивање пацијената, као и развој програма едукације пацијената.</a:t>
            </a:r>
            <a:endParaRPr lang="en-GB" altLang="en-US" sz="500" dirty="0">
              <a:solidFill>
                <a:srgbClr val="000000"/>
              </a:solidFill>
              <a:latin typeface="Arial" panose="020B0604020202020204" pitchFamily="34" charset="0"/>
            </a:endParaRPr>
          </a:p>
          <a:p>
            <a:pPr marL="0" lvl="0" indent="0" algn="just" eaLnBrk="1" hangingPunct="1">
              <a:spcBef>
                <a:spcPct val="0"/>
              </a:spcBef>
              <a:buClrTx/>
              <a:buSzTx/>
              <a:buFontTx/>
              <a:buNone/>
            </a:pPr>
            <a:endParaRPr lang="en-GB" altLang="en-US" sz="400" dirty="0">
              <a:latin typeface="Times New Roman" panose="02020603050405020304" pitchFamily="18"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(2002 – 5,5 милиона евра</a:t>
            </a:r>
            <a:r>
              <a:rPr lang="ru-RU" altLang="en-US" sz="500" dirty="0">
                <a:solidFill>
                  <a:srgbClr val="FF0000"/>
                </a:solidFill>
                <a:latin typeface="Arial" panose="020B0604020202020204" pitchFamily="34" charset="0"/>
              </a:rPr>
              <a:t>) </a:t>
            </a:r>
            <a:r>
              <a:rPr lang="ru-RU" altLang="en-US" sz="500" dirty="0">
                <a:latin typeface="Arial" panose="020B0604020202020204" pitchFamily="34" charset="0"/>
              </a:rPr>
              <a:t>Реорганизација служби за трансфузију крви. Реформа и унапређење постојећег система трансфузије крви кроз обезбеђивање техничке помоћи и опреме.</a:t>
            </a:r>
            <a:endParaRPr lang="ru-RU" altLang="en-US" sz="500" dirty="0">
              <a:latin typeface="Arial" panose="020B0604020202020204" pitchFamily="34" charset="0"/>
            </a:endParaRPr>
          </a:p>
          <a:p>
            <a:pPr marL="0" lvl="0" indent="0" algn="just" eaLnBrk="1" hangingPunct="1">
              <a:spcBef>
                <a:spcPct val="0"/>
              </a:spcBef>
              <a:buClrTx/>
              <a:buSzTx/>
              <a:buFontTx/>
              <a:buNone/>
            </a:pPr>
            <a:endParaRPr lang="ru-RU" altLang="en-US" sz="500" dirty="0">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(2003 – 6,2 милиона евра) </a:t>
            </a:r>
            <a:r>
              <a:rPr lang="ru-RU" altLang="en-US" sz="500" b="1" dirty="0">
                <a:latin typeface="Arial" panose="020B0604020202020204" pitchFamily="34" charset="0"/>
              </a:rPr>
              <a:t>Унапређење пракси управљања лековима у Србији</a:t>
            </a:r>
            <a:r>
              <a:rPr lang="ru-RU" altLang="en-US" sz="500" dirty="0">
                <a:latin typeface="Arial" panose="020B0604020202020204" pitchFamily="34" charset="0"/>
              </a:rPr>
              <a:t>. Унапређење употребе лекова у болницама, компјутеризација болничких апотека и здравствених установа, подршка Агенцији за лекове и континуирани развој смерница.</a:t>
            </a:r>
            <a:endParaRPr lang="ru-RU" altLang="en-US" sz="500" dirty="0">
              <a:latin typeface="Arial" panose="020B0604020202020204" pitchFamily="34" charset="0"/>
            </a:endParaRPr>
          </a:p>
          <a:p>
            <a:pPr marL="0" lvl="0" indent="0" algn="just" eaLnBrk="1" hangingPunct="1">
              <a:spcBef>
                <a:spcPct val="0"/>
              </a:spcBef>
              <a:buClrTx/>
              <a:buSzTx/>
              <a:buFontTx/>
              <a:buNone/>
            </a:pPr>
            <a:endParaRPr lang="ru-RU" altLang="en-US" sz="500" dirty="0">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(2005 – 1,3 милиона евра) </a:t>
            </a:r>
            <a:r>
              <a:rPr lang="ru-RU" altLang="en-US" sz="500" b="1" dirty="0">
                <a:latin typeface="Arial" panose="020B0604020202020204" pitchFamily="34" charset="0"/>
              </a:rPr>
              <a:t>Твининг пројекат са српском Агенцијом за лекове</a:t>
            </a:r>
            <a:r>
              <a:rPr lang="ru-RU" altLang="en-US" sz="500" dirty="0">
                <a:latin typeface="Arial" panose="020B0604020202020204" pitchFamily="34" charset="0"/>
              </a:rPr>
              <a:t>. Обезбеђивање административне, техничке и политичке подршке НАЛ-у ради пружања квалитетних услуга здравственим радницима, пацијентима, фармацеутима, велетрговцима и фармацеутској индустрији.</a:t>
            </a:r>
            <a:endParaRPr lang="en-GB" altLang="en-US" sz="500" dirty="0">
              <a:latin typeface="Arial" panose="020B0604020202020204" pitchFamily="34" charset="0"/>
            </a:endParaRPr>
          </a:p>
          <a:p>
            <a:pPr marL="0" lvl="0" indent="0" algn="just" eaLnBrk="1" hangingPunct="1">
              <a:spcBef>
                <a:spcPct val="0"/>
              </a:spcBef>
              <a:buClrTx/>
              <a:buSzTx/>
              <a:buFontTx/>
              <a:buNone/>
            </a:pPr>
            <a:endParaRPr lang="en-GB" altLang="en-US" sz="500" b="1" dirty="0">
              <a:solidFill>
                <a:srgbClr val="FF0000"/>
              </a:solidFill>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(2011/2014 – 4 милиона евра) </a:t>
            </a:r>
            <a:r>
              <a:rPr lang="ru-RU" altLang="en-US" sz="500" b="1" dirty="0">
                <a:latin typeface="Arial" panose="020B0604020202020204" pitchFamily="34" charset="0"/>
              </a:rPr>
              <a:t>Спровођење Стратегије за борбу против дрога </a:t>
            </a:r>
            <a:r>
              <a:rPr lang="ru-RU" altLang="en-US" sz="500" dirty="0">
                <a:latin typeface="Arial" panose="020B0604020202020204" pitchFamily="34" charset="0"/>
              </a:rPr>
              <a:t>– </a:t>
            </a:r>
            <a:r>
              <a:rPr lang="ru-RU" altLang="en-US" sz="500" b="1" dirty="0">
                <a:latin typeface="Arial" panose="020B0604020202020204" pitchFamily="34" charset="0"/>
              </a:rPr>
              <a:t>компонента смањења понуде – ИПА 2010</a:t>
            </a:r>
            <a:r>
              <a:rPr lang="ru-RU" altLang="en-US" sz="500" dirty="0">
                <a:latin typeface="Arial" panose="020B0604020202020204" pitchFamily="34" charset="0"/>
              </a:rPr>
              <a:t>. Набавка лабораторијске опреме за откривање опојних дрога и твининг пројекат усмерен на унапређење система превенције злоупотребе дрога и борбе против производње, кријумчарења и дистрибуције дрога у Србији у складу са стандардима ЕУ. Набављена је савремена опрема за откривање дрога и прекурсора дрога у складу са националном стратегијом за борбу против дрога.</a:t>
            </a:r>
            <a:endParaRPr lang="en-GB" altLang="en-US" sz="1800" dirty="0">
              <a:latin typeface="Arial" panose="020B0604020202020204" pitchFamily="34" charset="0"/>
            </a:endParaRPr>
          </a:p>
        </p:txBody>
      </p:sp>
      <p:sp>
        <p:nvSpPr>
          <p:cNvPr id="16387" name="Text Box 5"/>
          <p:cNvSpPr txBox="1"/>
          <p:nvPr/>
        </p:nvSpPr>
        <p:spPr>
          <a:xfrm>
            <a:off x="6516688" y="1144588"/>
            <a:ext cx="2374900" cy="5197475"/>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DE6C36"/>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F9B639"/>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sr-Cyrl-RS" altLang="en-US" sz="600" b="1" dirty="0">
                <a:solidFill>
                  <a:srgbClr val="FF0000"/>
                </a:solidFill>
                <a:latin typeface="Arial" panose="020B0604020202020204" pitchFamily="34" charset="0"/>
              </a:rPr>
              <a:t>ПРУЖАЊЕ ЗДРАВСТВЕНИХ УСЛУГА </a:t>
            </a:r>
            <a:r>
              <a:rPr lang="en-GB" altLang="en-US" sz="600" b="1" dirty="0">
                <a:solidFill>
                  <a:srgbClr val="FF0000"/>
                </a:solidFill>
                <a:latin typeface="Arial" panose="020B0604020202020204" pitchFamily="34" charset="0"/>
              </a:rPr>
              <a:t>(</a:t>
            </a:r>
            <a:r>
              <a:rPr lang="en-GB" altLang="en-US" sz="600" b="1" dirty="0">
                <a:solidFill>
                  <a:srgbClr val="FF0000"/>
                </a:solidFill>
                <a:latin typeface="Verdana" panose="020B0604030504040204" pitchFamily="34" charset="0"/>
              </a:rPr>
              <a:t>≈</a:t>
            </a:r>
            <a:r>
              <a:rPr lang="en-GB" altLang="en-US" sz="600" b="1" dirty="0">
                <a:solidFill>
                  <a:srgbClr val="FF0000"/>
                </a:solidFill>
                <a:latin typeface="Arial" panose="020B0604020202020204" pitchFamily="34" charset="0"/>
              </a:rPr>
              <a:t> 50</a:t>
            </a:r>
            <a:r>
              <a:rPr lang="sr-Cyrl-RS" altLang="en-US" sz="600" b="1" dirty="0">
                <a:solidFill>
                  <a:srgbClr val="FF0000"/>
                </a:solidFill>
                <a:latin typeface="Arial" panose="020B0604020202020204" pitchFamily="34" charset="0"/>
              </a:rPr>
              <a:t> милиона евра</a:t>
            </a:r>
            <a:r>
              <a:rPr lang="en-GB" altLang="en-US" sz="600" b="1" dirty="0">
                <a:solidFill>
                  <a:srgbClr val="FF0000"/>
                </a:solidFill>
                <a:latin typeface="Arial" panose="020B0604020202020204" pitchFamily="34" charset="0"/>
              </a:rPr>
              <a:t>)</a:t>
            </a:r>
            <a:endParaRPr lang="en-GB" altLang="en-US" sz="600" b="1" dirty="0">
              <a:solidFill>
                <a:srgbClr val="FF0000"/>
              </a:solidFill>
              <a:latin typeface="Arial" panose="020B0604020202020204" pitchFamily="34" charset="0"/>
            </a:endParaRPr>
          </a:p>
          <a:p>
            <a:pPr marL="0" lvl="0" indent="0" eaLnBrk="1" hangingPunct="1">
              <a:spcBef>
                <a:spcPct val="0"/>
              </a:spcBef>
              <a:buClrTx/>
              <a:buSzTx/>
              <a:buFontTx/>
              <a:buNone/>
            </a:pPr>
            <a:endParaRPr lang="en-GB" altLang="en-US" sz="600" b="1" dirty="0">
              <a:solidFill>
                <a:srgbClr val="FF0000"/>
              </a:solidFill>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(2001 – 5,2 милиона евра) </a:t>
            </a:r>
            <a:r>
              <a:rPr lang="ru-RU" altLang="en-US" sz="500" b="1" dirty="0">
                <a:solidFill>
                  <a:srgbClr val="000000"/>
                </a:solidFill>
                <a:latin typeface="Arial" panose="020B0604020202020204" pitchFamily="34" charset="0"/>
              </a:rPr>
              <a:t>Процена потреба за опремом и обновом опреме у болницама и домовима здравља</a:t>
            </a:r>
            <a:r>
              <a:rPr lang="ru-RU" altLang="en-US" sz="500" dirty="0">
                <a:solidFill>
                  <a:srgbClr val="000000"/>
                </a:solidFill>
                <a:latin typeface="Arial" panose="020B0604020202020204" pitchFamily="34" charset="0"/>
              </a:rPr>
              <a:t>. Унапређење квалитета појединих основних услуга кроз обнову приоритетне опреме набавком резервних делова и потрошног материјала, као и набавком нове опреме.</a:t>
            </a:r>
            <a:endParaRPr lang="en-GB" altLang="en-US" sz="500" dirty="0">
              <a:solidFill>
                <a:srgbClr val="000000"/>
              </a:solidFill>
              <a:latin typeface="Arial" panose="020B0604020202020204" pitchFamily="34" charset="0"/>
            </a:endParaRPr>
          </a:p>
          <a:p>
            <a:pPr marL="0" lvl="0" indent="0" algn="just" eaLnBrk="1" hangingPunct="1">
              <a:spcBef>
                <a:spcPct val="0"/>
              </a:spcBef>
              <a:buClrTx/>
              <a:buSzTx/>
              <a:buFontTx/>
              <a:buNone/>
            </a:pPr>
            <a:endParaRPr lang="en-GB" altLang="en-US" sz="500" dirty="0">
              <a:latin typeface="Times New Roman" panose="02020603050405020304" pitchFamily="18"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(2002 – 0,35 милиона евра) </a:t>
            </a:r>
            <a:r>
              <a:rPr lang="ru-RU" altLang="en-US" sz="500" b="1" dirty="0">
                <a:latin typeface="Arial" panose="020B0604020202020204" pitchFamily="34" charset="0"/>
              </a:rPr>
              <a:t>Процена здравствених услуга</a:t>
            </a:r>
            <a:r>
              <a:rPr lang="ru-RU" altLang="en-US" sz="500" dirty="0">
                <a:latin typeface="Arial" panose="020B0604020202020204" pitchFamily="34" charset="0"/>
              </a:rPr>
              <a:t>. Студија је анализирала постојеће податке и прикупила потребне податке о инфраструктури, људским ресурсима, искоришћености опреме, доступним услугама и др.</a:t>
            </a:r>
            <a:endParaRPr lang="ru-RU" altLang="en-US" sz="500" dirty="0">
              <a:latin typeface="Arial" panose="020B0604020202020204" pitchFamily="34" charset="0"/>
            </a:endParaRPr>
          </a:p>
          <a:p>
            <a:pPr marL="0" lvl="0" indent="0" algn="just" eaLnBrk="1" hangingPunct="1">
              <a:spcBef>
                <a:spcPct val="0"/>
              </a:spcBef>
              <a:buClrTx/>
              <a:buSzTx/>
              <a:buFontTx/>
              <a:buNone/>
            </a:pPr>
            <a:endParaRPr lang="ru-RU" altLang="en-US" sz="500" dirty="0">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(2002 – 0,5 милиона евра) </a:t>
            </a:r>
            <a:r>
              <a:rPr lang="ru-RU" altLang="en-US" sz="500" b="1" dirty="0">
                <a:latin typeface="Arial" panose="020B0604020202020204" pitchFamily="34" charset="0"/>
              </a:rPr>
              <a:t>Процена одабраних болница и клиничких центара у Србији</a:t>
            </a:r>
            <a:r>
              <a:rPr lang="ru-RU" altLang="en-US" sz="500" dirty="0">
                <a:latin typeface="Arial" panose="020B0604020202020204" pitchFamily="34" charset="0"/>
              </a:rPr>
              <a:t>. Процена потреба за обновом у циљу припреме хитног зајма ЕИБ у износу од 50 милиона евра, као и препоруке за реструктурирање клиничких центара у оквиру припреме другог зајма ЕИБ.</a:t>
            </a:r>
            <a:endParaRPr lang="ru-RU" altLang="en-US" sz="500" dirty="0">
              <a:latin typeface="Arial" panose="020B0604020202020204" pitchFamily="34" charset="0"/>
            </a:endParaRPr>
          </a:p>
          <a:p>
            <a:pPr marL="0" lvl="0" indent="0" algn="just" eaLnBrk="1" hangingPunct="1">
              <a:spcBef>
                <a:spcPct val="0"/>
              </a:spcBef>
              <a:buClrTx/>
              <a:buSzTx/>
              <a:buFontTx/>
              <a:buNone/>
            </a:pPr>
            <a:endParaRPr lang="ru-RU" altLang="en-US" sz="500" dirty="0">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(2002/2003 – 2,5 милиона евра) </a:t>
            </a:r>
            <a:r>
              <a:rPr lang="ru-RU" altLang="en-US" sz="500" b="1" dirty="0">
                <a:latin typeface="Arial" panose="020B0604020202020204" pitchFamily="34" charset="0"/>
              </a:rPr>
              <a:t>Процена и јачање капацитета Министарства здравља</a:t>
            </a:r>
            <a:r>
              <a:rPr lang="ru-RU" altLang="en-US" sz="500" dirty="0">
                <a:latin typeface="Arial" panose="020B0604020202020204" pitchFamily="34" charset="0"/>
              </a:rPr>
              <a:t>. Јачање капацитета Министарства за вођење реформе здравственог система, укључујући спровођење зајма ЕИБ од 50 милиона евра као хитне помоћи болницама.</a:t>
            </a:r>
            <a:endParaRPr lang="ru-RU" altLang="en-US" sz="500" dirty="0">
              <a:latin typeface="Arial" panose="020B0604020202020204" pitchFamily="34" charset="0"/>
            </a:endParaRPr>
          </a:p>
          <a:p>
            <a:pPr marL="0" lvl="0" indent="0" algn="just" eaLnBrk="1" hangingPunct="1">
              <a:spcBef>
                <a:spcPct val="0"/>
              </a:spcBef>
              <a:buClrTx/>
              <a:buSzTx/>
              <a:buFontTx/>
              <a:buNone/>
            </a:pPr>
            <a:endParaRPr lang="ru-RU" altLang="en-US" sz="500" dirty="0">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(2004 – 2,7 милиона евра) </a:t>
            </a:r>
            <a:r>
              <a:rPr lang="ru-RU" altLang="en-US" sz="500" b="1" dirty="0">
                <a:latin typeface="Arial" panose="020B0604020202020204" pitchFamily="34" charset="0"/>
              </a:rPr>
              <a:t>Јачање капацитета терцијарне здравствене заштите</a:t>
            </a:r>
            <a:r>
              <a:rPr lang="ru-RU" altLang="en-US" sz="500" dirty="0">
                <a:latin typeface="Arial" panose="020B0604020202020204" pitchFamily="34" charset="0"/>
              </a:rPr>
              <a:t>. Дефинисање политика и стратегија за развој и функционисање терцијарне заштите и подршка спровођењу другог зајма ЕИБ за хитну помоћ клиничким центрима.</a:t>
            </a:r>
            <a:endParaRPr lang="en-GB" altLang="en-US" sz="500" dirty="0">
              <a:latin typeface="Arial" panose="020B0604020202020204" pitchFamily="34" charset="0"/>
            </a:endParaRPr>
          </a:p>
          <a:p>
            <a:pPr marL="0" lvl="0" indent="0" algn="just" eaLnBrk="1" hangingPunct="1">
              <a:spcBef>
                <a:spcPct val="0"/>
              </a:spcBef>
              <a:buClrTx/>
              <a:buSzTx/>
              <a:buFontTx/>
              <a:buNone/>
            </a:pPr>
            <a:endParaRPr lang="sr-Cyrl-RS" altLang="en-US" sz="500" dirty="0">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(2004 – 3,8 милиона евра) </a:t>
            </a:r>
            <a:r>
              <a:rPr lang="ru-RU" altLang="en-US" sz="500" b="1" dirty="0">
                <a:latin typeface="Arial" panose="020B0604020202020204" pitchFamily="34" charset="0"/>
              </a:rPr>
              <a:t>Развој превентивне здравствене заштите</a:t>
            </a:r>
            <a:r>
              <a:rPr lang="ru-RU" altLang="en-US" sz="500" dirty="0">
                <a:latin typeface="Arial" panose="020B0604020202020204" pitchFamily="34" charset="0"/>
              </a:rPr>
              <a:t>. Унапређење превентивних услуга кроз успостављање 25 центара за превентивне услуге у домовима здравља у Србији и обезбеђивање пратеће опреме.</a:t>
            </a:r>
            <a:endParaRPr lang="ru-RU" altLang="en-US" sz="500" dirty="0">
              <a:latin typeface="Arial" panose="020B0604020202020204" pitchFamily="34" charset="0"/>
            </a:endParaRPr>
          </a:p>
          <a:p>
            <a:pPr marL="0" lvl="0" indent="0" algn="just" eaLnBrk="1" hangingPunct="1">
              <a:spcBef>
                <a:spcPct val="0"/>
              </a:spcBef>
              <a:buClrTx/>
              <a:buSzTx/>
              <a:buFontTx/>
              <a:buNone/>
            </a:pPr>
            <a:endParaRPr lang="ru-RU" altLang="en-US" sz="500" dirty="0">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(2004 – 7,2 милиона евра) </a:t>
            </a:r>
            <a:r>
              <a:rPr lang="ru-RU" altLang="en-US" sz="500" b="1" dirty="0">
                <a:latin typeface="Arial" panose="020B0604020202020204" pitchFamily="34" charset="0"/>
              </a:rPr>
              <a:t>Техничка помоћ и набавка опреме и возила за третман и транспорт медицинског отпада у здравственом сектору Србије.</a:t>
            </a:r>
            <a:endParaRPr lang="ru-RU" altLang="en-US" sz="500" b="1" dirty="0">
              <a:latin typeface="Arial" panose="020B0604020202020204" pitchFamily="34" charset="0"/>
            </a:endParaRPr>
          </a:p>
          <a:p>
            <a:pPr marL="0" lvl="0" indent="0" eaLnBrk="1" hangingPunct="1">
              <a:spcBef>
                <a:spcPct val="0"/>
              </a:spcBef>
              <a:buClrTx/>
              <a:buSzTx/>
              <a:buFontTx/>
              <a:buNone/>
            </a:pPr>
            <a:endParaRPr lang="ru-RU" altLang="en-US" sz="500" dirty="0">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(2005 – 4,9 милиона евра) </a:t>
            </a:r>
            <a:r>
              <a:rPr lang="ru-RU" altLang="en-US" sz="500" b="1" dirty="0">
                <a:latin typeface="Arial" panose="020B0604020202020204" pitchFamily="34" charset="0"/>
              </a:rPr>
              <a:t>Јачање услуга лабораторија јавног здравља. </a:t>
            </a:r>
            <a:r>
              <a:rPr lang="ru-RU" altLang="en-US" sz="500" dirty="0">
                <a:latin typeface="Arial" panose="020B0604020202020204" pitchFamily="34" charset="0"/>
              </a:rPr>
              <a:t>Техничка помоћ за реструктурирање и модернизацију лабораторија ради постизања економичности и централизовања лабораторијских услуга успостављањем Централне референтне лабораторије.</a:t>
            </a:r>
            <a:endParaRPr lang="en-GB" altLang="en-US" sz="500" dirty="0">
              <a:latin typeface="Arial" panose="020B0604020202020204" pitchFamily="34" charset="0"/>
            </a:endParaRPr>
          </a:p>
          <a:p>
            <a:pPr marL="0" lvl="0" indent="0" eaLnBrk="1" hangingPunct="1">
              <a:spcBef>
                <a:spcPct val="0"/>
              </a:spcBef>
              <a:buClrTx/>
              <a:buSzTx/>
              <a:buFontTx/>
              <a:buNone/>
            </a:pPr>
            <a:endParaRPr lang="sr-Cyrl-RS" altLang="en-US" sz="500" b="1" dirty="0">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(2006 – 1 милион евра) </a:t>
            </a:r>
            <a:r>
              <a:rPr lang="ru-RU" altLang="en-US" sz="500" b="1" dirty="0">
                <a:latin typeface="Arial" panose="020B0604020202020204" pitchFamily="34" charset="0"/>
              </a:rPr>
              <a:t>Директан грант Европској инвестиционој банци за пружање техничке помоћи у спровођењу подршке реформи </a:t>
            </a:r>
            <a:r>
              <a:rPr lang="ru-RU" altLang="en-US" sz="500" dirty="0">
                <a:latin typeface="Arial" panose="020B0604020202020204" pitchFamily="34" charset="0"/>
              </a:rPr>
              <a:t>зајма</a:t>
            </a:r>
            <a:r>
              <a:rPr lang="ru-RU" altLang="en-US" sz="500" b="1" dirty="0">
                <a:latin typeface="Arial" panose="020B0604020202020204" pitchFamily="34" charset="0"/>
              </a:rPr>
              <a:t> </a:t>
            </a:r>
            <a:r>
              <a:rPr lang="ru-RU" altLang="en-US" sz="500" dirty="0">
                <a:latin typeface="Arial" panose="020B0604020202020204" pitchFamily="34" charset="0"/>
              </a:rPr>
              <a:t>за модернизацију четири универзитетска клиничка центра у Србији</a:t>
            </a:r>
            <a:r>
              <a:rPr lang="ru-RU" altLang="en-US" sz="500" b="1" dirty="0">
                <a:latin typeface="Arial" panose="020B0604020202020204" pitchFamily="34" charset="0"/>
              </a:rPr>
              <a:t>.</a:t>
            </a:r>
            <a:endParaRPr lang="ru-RU" altLang="en-US" sz="500" b="1" dirty="0">
              <a:latin typeface="Arial" panose="020B0604020202020204" pitchFamily="34" charset="0"/>
            </a:endParaRPr>
          </a:p>
          <a:p>
            <a:pPr marL="0" lvl="0" indent="0" eaLnBrk="1" hangingPunct="1">
              <a:spcBef>
                <a:spcPct val="0"/>
              </a:spcBef>
              <a:buClrTx/>
              <a:buSzTx/>
              <a:buFontTx/>
              <a:buNone/>
            </a:pPr>
            <a:endParaRPr lang="ru-RU" altLang="en-US" sz="500" b="1" dirty="0">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(2007 – 10 милиона евра) </a:t>
            </a:r>
            <a:r>
              <a:rPr lang="ru-RU" altLang="en-US" sz="500" b="1" dirty="0">
                <a:latin typeface="Arial" panose="020B0604020202020204" pitchFamily="34" charset="0"/>
              </a:rPr>
              <a:t>Техничка помоћ у подршци реформи службе хитне медицинске помоћи и набавка 252 возила хитне помоћи и пратеће опреме за обуку – ИПА 2007.</a:t>
            </a:r>
            <a:endParaRPr lang="en-GB" altLang="en-US" sz="500" b="1" dirty="0">
              <a:latin typeface="Arial" panose="020B0604020202020204" pitchFamily="34" charset="0"/>
            </a:endParaRPr>
          </a:p>
          <a:p>
            <a:pPr marL="0" lvl="0" indent="0" eaLnBrk="1" hangingPunct="1">
              <a:spcBef>
                <a:spcPct val="0"/>
              </a:spcBef>
              <a:buClrTx/>
              <a:buSzTx/>
              <a:buFontTx/>
              <a:buNone/>
            </a:pPr>
            <a:endParaRPr lang="ru-RU" altLang="en-US" sz="500" dirty="0">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(2010/2013 – 5,3 милиона евра) </a:t>
            </a:r>
            <a:r>
              <a:rPr lang="ru-RU" altLang="en-US" sz="500" b="1" dirty="0">
                <a:latin typeface="Arial" panose="020B0604020202020204" pitchFamily="34" charset="0"/>
              </a:rPr>
              <a:t>Управљање медицинским отпадом </a:t>
            </a:r>
            <a:r>
              <a:rPr lang="ru-RU" altLang="en-US" sz="500" dirty="0">
                <a:latin typeface="Arial" panose="020B0604020202020204" pitchFamily="34" charset="0"/>
              </a:rPr>
              <a:t>– </a:t>
            </a:r>
            <a:r>
              <a:rPr lang="ru-RU" altLang="en-US" sz="500" b="1" dirty="0">
                <a:latin typeface="Arial" panose="020B0604020202020204" pitchFamily="34" charset="0"/>
              </a:rPr>
              <a:t>ИПА 2008</a:t>
            </a:r>
            <a:r>
              <a:rPr lang="ru-RU" altLang="en-US" sz="500" dirty="0">
                <a:latin typeface="Arial" panose="020B0604020202020204" pitchFamily="34" charset="0"/>
              </a:rPr>
              <a:t>. Пројекат је осмишљен да допринесе спровођењу еколошких и здравствених стратегија у складу са законодавством ЕК и најбољом праксом у области санитарних стандарда. Обезбеђени су и опрема (парни стерилизатори и дробилице за оштар отпад) и техничка помоћ, као наставак раније финансираног CARDS пројекта.</a:t>
            </a:r>
            <a:endParaRPr lang="en-GB" altLang="en-US" sz="500" dirty="0">
              <a:latin typeface="Arial" panose="020B0604020202020204" pitchFamily="34" charset="0"/>
            </a:endParaRPr>
          </a:p>
          <a:p>
            <a:pPr marL="0" lvl="0" indent="0" eaLnBrk="1" hangingPunct="1">
              <a:spcBef>
                <a:spcPct val="0"/>
              </a:spcBef>
              <a:buClrTx/>
              <a:buSzTx/>
              <a:buFontTx/>
              <a:buNone/>
            </a:pPr>
            <a:endParaRPr lang="en-GB" altLang="en-US" sz="500" dirty="0">
              <a:latin typeface="Arial" panose="020B0604020202020204" pitchFamily="34" charset="0"/>
            </a:endParaRPr>
          </a:p>
          <a:p>
            <a:pPr marL="0" lvl="0" indent="0" algn="just" eaLnBrk="1" hangingPunct="1">
              <a:spcBef>
                <a:spcPct val="0"/>
              </a:spcBef>
              <a:buClrTx/>
              <a:buSzTx/>
              <a:buFontTx/>
              <a:buNone/>
            </a:pPr>
            <a:r>
              <a:rPr lang="ru-RU" altLang="en-US" sz="500" b="1" dirty="0">
                <a:solidFill>
                  <a:srgbClr val="FF0000"/>
                </a:solidFill>
                <a:latin typeface="Arial" panose="020B0604020202020204" pitchFamily="34" charset="0"/>
              </a:rPr>
              <a:t>(2011/2013 – 6,6 милиона евра) </a:t>
            </a:r>
            <a:r>
              <a:rPr lang="ru-RU" altLang="en-US" sz="500" b="1" dirty="0">
                <a:latin typeface="Arial" panose="020B0604020202020204" pitchFamily="34" charset="0"/>
              </a:rPr>
              <a:t>Подршка спровођењу Националног програма за скрининг рака у Републици Србији – ИПА 2009</a:t>
            </a:r>
            <a:r>
              <a:rPr lang="ru-RU" altLang="en-US" sz="500" dirty="0">
                <a:latin typeface="Arial" panose="020B0604020202020204" pitchFamily="34" charset="0"/>
              </a:rPr>
              <a:t>. Пројекат је допринео унапређењу здравља и благостања становништва Србије кроз подршку спровођењу националних система скрининга рака, помоћ у успостављању и раду Канцеларије за скрининг рака, јачање људских капацитета кроз обуку и набавку опреме за скрининг рака, као што су мамографи и колоноскопи за здравствене установе широм земље.</a:t>
            </a:r>
            <a:endParaRPr lang="en-GB" altLang="en-US" sz="500" dirty="0">
              <a:latin typeface="Arial" panose="020B0604020202020204" pitchFamily="34" charset="0"/>
            </a:endParaRPr>
          </a:p>
        </p:txBody>
      </p:sp>
      <p:sp>
        <p:nvSpPr>
          <p:cNvPr id="16388" name="Text Box 6"/>
          <p:cNvSpPr txBox="1">
            <a:spLocks noChangeArrowheads="1"/>
          </p:cNvSpPr>
          <p:nvPr/>
        </p:nvSpPr>
        <p:spPr bwMode="auto">
          <a:xfrm>
            <a:off x="3798888" y="1158875"/>
            <a:ext cx="2590800" cy="4540250"/>
          </a:xfrm>
          <a:prstGeom prst="rect">
            <a:avLst/>
          </a:prstGeom>
          <a:solidFill>
            <a:srgbClr val="FFFFFF"/>
          </a:solidFill>
          <a:ln w="9525">
            <a:solidFill>
              <a:srgbClr val="000000"/>
            </a:solidFill>
            <a:miter lim="800000"/>
          </a:ln>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DE6C36"/>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F9B639"/>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sr-Cyrl-RS" altLang="en-US" sz="600" b="1" dirty="0">
                <a:solidFill>
                  <a:srgbClr val="FF0000"/>
                </a:solidFill>
                <a:latin typeface="Arial" panose="020B0604020202020204" pitchFamily="34" charset="0"/>
              </a:rPr>
              <a:t>УПРАВЉАЊЕ ЗДРАВСТВЕНИМ СИСТЕМИМА </a:t>
            </a:r>
            <a:r>
              <a:rPr lang="en-GB" altLang="en-US" sz="600" b="1" dirty="0">
                <a:solidFill>
                  <a:srgbClr val="FF0000"/>
                </a:solidFill>
                <a:latin typeface="Arial" panose="020B0604020202020204" pitchFamily="34" charset="0"/>
              </a:rPr>
              <a:t>(≈  32</a:t>
            </a:r>
            <a:r>
              <a:rPr lang="sr-Cyrl-RS" altLang="en-US" sz="600" b="1" dirty="0">
                <a:solidFill>
                  <a:srgbClr val="FF0000"/>
                </a:solidFill>
                <a:latin typeface="Arial" panose="020B0604020202020204" pitchFamily="34" charset="0"/>
              </a:rPr>
              <a:t> милиона евра</a:t>
            </a:r>
            <a:r>
              <a:rPr lang="en-GB" altLang="en-US" sz="600" b="1" dirty="0">
                <a:solidFill>
                  <a:srgbClr val="FF0000"/>
                </a:solidFill>
                <a:latin typeface="Arial" panose="020B0604020202020204" pitchFamily="34" charset="0"/>
              </a:rPr>
              <a:t>)</a:t>
            </a:r>
            <a:endParaRPr lang="en-GB" altLang="en-US" sz="600" b="1" dirty="0">
              <a:solidFill>
                <a:srgbClr val="FF0000"/>
              </a:solidFill>
              <a:latin typeface="Arial" panose="020B0604020202020204" pitchFamily="34" charset="0"/>
            </a:endParaRPr>
          </a:p>
          <a:p>
            <a:pPr marL="0" lvl="0" indent="0" eaLnBrk="1" hangingPunct="1">
              <a:spcBef>
                <a:spcPct val="0"/>
              </a:spcBef>
              <a:buClrTx/>
              <a:buSzTx/>
              <a:buFontTx/>
              <a:buNone/>
            </a:pPr>
            <a:endParaRPr lang="en-GB" altLang="en-US" sz="500" b="1" dirty="0">
              <a:solidFill>
                <a:srgbClr val="FF0000"/>
              </a:solidFill>
              <a:latin typeface="Arial" panose="020B0604020202020204" pitchFamily="34" charset="0"/>
            </a:endParaRPr>
          </a:p>
          <a:p>
            <a:pPr marL="0" lvl="0" indent="0" eaLnBrk="1" hangingPunct="1">
              <a:spcBef>
                <a:spcPct val="0"/>
              </a:spcBef>
              <a:buClrTx/>
              <a:buSzTx/>
              <a:buFontTx/>
              <a:buNone/>
            </a:pPr>
            <a:endParaRPr lang="en-GB" altLang="en-US" sz="500" dirty="0">
              <a:solidFill>
                <a:srgbClr val="000000"/>
              </a:solidFill>
              <a:latin typeface="Arial" panose="020B0604020202020204" pitchFamily="34" charset="0"/>
            </a:endParaRPr>
          </a:p>
          <a:p>
            <a:pPr marL="0" lvl="0" indent="0" algn="just" eaLnBrk="1" hangingPunct="1">
              <a:spcBef>
                <a:spcPct val="0"/>
              </a:spcBef>
              <a:buClrTx/>
              <a:buSzTx/>
              <a:buFontTx/>
              <a:buNone/>
            </a:pPr>
            <a:r>
              <a:rPr lang="ru-RU" altLang="en-US" sz="400" b="1" dirty="0">
                <a:solidFill>
                  <a:srgbClr val="FF0000"/>
                </a:solidFill>
                <a:latin typeface="Arial" panose="020B0604020202020204" pitchFamily="34" charset="0"/>
              </a:rPr>
              <a:t>(2002 – 0,2 милиона евра) </a:t>
            </a:r>
            <a:r>
              <a:rPr lang="ru-RU" altLang="en-US" sz="400" b="1" dirty="0">
                <a:solidFill>
                  <a:srgbClr val="000000"/>
                </a:solidFill>
                <a:latin typeface="Arial" panose="020B0604020202020204" pitchFamily="34" charset="0"/>
              </a:rPr>
              <a:t>Оптерећење болестима у Србији. </a:t>
            </a:r>
            <a:r>
              <a:rPr lang="ru-RU" altLang="en-US" sz="400" dirty="0">
                <a:solidFill>
                  <a:srgbClr val="000000"/>
                </a:solidFill>
                <a:latin typeface="Arial" panose="020B0604020202020204" pitchFamily="34" charset="0"/>
              </a:rPr>
              <a:t>Утврђивање националног оптерећења болестима и израда међународно упоредивих здравствених показатеља.</a:t>
            </a:r>
            <a:endParaRPr lang="ru-RU" altLang="en-US" sz="400" dirty="0">
              <a:solidFill>
                <a:srgbClr val="000000"/>
              </a:solidFill>
              <a:latin typeface="Arial" panose="020B0604020202020204" pitchFamily="34" charset="0"/>
            </a:endParaRPr>
          </a:p>
          <a:p>
            <a:pPr marL="0" lvl="0" indent="0" algn="just" eaLnBrk="1" hangingPunct="1">
              <a:spcBef>
                <a:spcPct val="0"/>
              </a:spcBef>
              <a:buClrTx/>
              <a:buSzTx/>
              <a:buFontTx/>
              <a:buNone/>
            </a:pPr>
            <a:endParaRPr lang="ru-RU" altLang="en-US" sz="400" dirty="0">
              <a:solidFill>
                <a:srgbClr val="000000"/>
              </a:solidFill>
              <a:latin typeface="Arial" panose="020B0604020202020204" pitchFamily="34" charset="0"/>
            </a:endParaRPr>
          </a:p>
          <a:p>
            <a:pPr marL="0" lvl="0" indent="0" algn="just" eaLnBrk="1" hangingPunct="1">
              <a:spcBef>
                <a:spcPct val="0"/>
              </a:spcBef>
              <a:buClrTx/>
              <a:buSzTx/>
              <a:buFontTx/>
              <a:buNone/>
            </a:pPr>
            <a:r>
              <a:rPr lang="ru-RU" altLang="en-US" sz="400" b="1" dirty="0">
                <a:solidFill>
                  <a:srgbClr val="FF0000"/>
                </a:solidFill>
                <a:latin typeface="Arial" panose="020B0604020202020204" pitchFamily="34" charset="0"/>
              </a:rPr>
              <a:t>(2002/2003 – 2,82 милиона евра) </a:t>
            </a:r>
            <a:r>
              <a:rPr lang="ru-RU" altLang="en-US" sz="400" b="1" dirty="0">
                <a:solidFill>
                  <a:srgbClr val="000000"/>
                </a:solidFill>
                <a:latin typeface="Arial" panose="020B0604020202020204" pitchFamily="34" charset="0"/>
              </a:rPr>
              <a:t>Процена мреже института за јавно здравље у Србији</a:t>
            </a:r>
            <a:r>
              <a:rPr lang="ru-RU" altLang="en-US" sz="400" dirty="0">
                <a:solidFill>
                  <a:srgbClr val="000000"/>
                </a:solidFill>
                <a:latin typeface="Arial" panose="020B0604020202020204" pitchFamily="34" charset="0"/>
              </a:rPr>
              <a:t>. Детаљна анализа стања мреже установа јавног здравља уз писане препоруке за реорганизацију. </a:t>
            </a:r>
            <a:r>
              <a:rPr lang="ru-RU" altLang="en-US" sz="400" b="1" dirty="0">
                <a:solidFill>
                  <a:srgbClr val="000000"/>
                </a:solidFill>
                <a:latin typeface="Arial" panose="020B0604020202020204" pitchFamily="34" charset="0"/>
              </a:rPr>
              <a:t>Подршка развоју јавног здравља</a:t>
            </a:r>
            <a:r>
              <a:rPr lang="ru-RU" altLang="en-US" sz="400" dirty="0">
                <a:solidFill>
                  <a:srgbClr val="000000"/>
                </a:solidFill>
                <a:latin typeface="Arial" panose="020B0604020202020204" pitchFamily="34" charset="0"/>
              </a:rPr>
              <a:t>. Развој политика, стратегија, људских ресурса и пракси у области јавног здравља, обука запослених у институтима за јавно здравље и оснивање Школе јавног здравља.</a:t>
            </a:r>
            <a:endParaRPr lang="ru-RU" altLang="en-US" sz="400" dirty="0">
              <a:solidFill>
                <a:srgbClr val="000000"/>
              </a:solidFill>
              <a:latin typeface="Arial" panose="020B0604020202020204" pitchFamily="34" charset="0"/>
            </a:endParaRPr>
          </a:p>
          <a:p>
            <a:pPr marL="0" lvl="0" indent="0" algn="just" eaLnBrk="1" hangingPunct="1">
              <a:spcBef>
                <a:spcPct val="0"/>
              </a:spcBef>
              <a:buClrTx/>
              <a:buSzTx/>
              <a:buFontTx/>
              <a:buNone/>
            </a:pPr>
            <a:endParaRPr lang="ru-RU" altLang="en-US" sz="400" dirty="0">
              <a:solidFill>
                <a:srgbClr val="000000"/>
              </a:solidFill>
              <a:latin typeface="Arial" panose="020B0604020202020204" pitchFamily="34" charset="0"/>
            </a:endParaRPr>
          </a:p>
          <a:p>
            <a:pPr marL="0" lvl="0" indent="0" algn="just" eaLnBrk="1" hangingPunct="1">
              <a:spcBef>
                <a:spcPct val="0"/>
              </a:spcBef>
              <a:buClrTx/>
              <a:buSzTx/>
              <a:buFontTx/>
              <a:buNone/>
            </a:pPr>
            <a:r>
              <a:rPr lang="ru-RU" altLang="en-US" sz="400" b="1" dirty="0">
                <a:solidFill>
                  <a:srgbClr val="FF0000"/>
                </a:solidFill>
                <a:latin typeface="Arial" panose="020B0604020202020204" pitchFamily="34" charset="0"/>
              </a:rPr>
              <a:t>(2003/2004 – 3,6 милиона евра) </a:t>
            </a:r>
            <a:r>
              <a:rPr lang="ru-RU" altLang="en-US" sz="400" b="1" dirty="0">
                <a:solidFill>
                  <a:srgbClr val="000000"/>
                </a:solidFill>
                <a:latin typeface="Arial" panose="020B0604020202020204" pitchFamily="34" charset="0"/>
              </a:rPr>
              <a:t>Развој Здравственог информационог система (ЗИС) за основне здравствене и фармацеутске услуге. </a:t>
            </a:r>
            <a:r>
              <a:rPr lang="ru-RU" altLang="en-US" sz="400" dirty="0">
                <a:solidFill>
                  <a:srgbClr val="000000"/>
                </a:solidFill>
                <a:latin typeface="Arial" panose="020B0604020202020204" pitchFamily="34" charset="0"/>
              </a:rPr>
              <a:t>Успостављање квалитетног ЗИС-а на свим нивоима здравствене заштите, укључујући прикупљање, пренос, анализу, коришћење и дистрибуцију података. </a:t>
            </a:r>
            <a:r>
              <a:rPr lang="ru-RU" altLang="en-US" sz="400" b="1" dirty="0">
                <a:solidFill>
                  <a:srgbClr val="000000"/>
                </a:solidFill>
                <a:latin typeface="Arial" panose="020B0604020202020204" pitchFamily="34" charset="0"/>
              </a:rPr>
              <a:t>Евалуација постојећег софтвера у примарној здравственој заштити</a:t>
            </a:r>
            <a:r>
              <a:rPr lang="ru-RU" altLang="en-US" sz="400" dirty="0">
                <a:solidFill>
                  <a:srgbClr val="000000"/>
                </a:solidFill>
                <a:latin typeface="Arial" panose="020B0604020202020204" pitchFamily="34" charset="0"/>
              </a:rPr>
              <a:t>. Функционална анализа Здравственог информационог система. Анализа постојећих ИКТ ресурса и препоруке функција које треба интегрисати у будући ЗИС.</a:t>
            </a:r>
            <a:endParaRPr lang="en-GB" altLang="en-US" sz="400" dirty="0">
              <a:solidFill>
                <a:srgbClr val="000000"/>
              </a:solidFill>
              <a:latin typeface="Arial" panose="020B0604020202020204" pitchFamily="34" charset="0"/>
            </a:endParaRPr>
          </a:p>
          <a:p>
            <a:pPr marL="0" lvl="0" indent="0" eaLnBrk="1" hangingPunct="1">
              <a:spcBef>
                <a:spcPct val="0"/>
              </a:spcBef>
              <a:buClrTx/>
              <a:buSzTx/>
              <a:buFontTx/>
              <a:buNone/>
            </a:pPr>
            <a:endParaRPr lang="ru-RU" altLang="en-US" sz="400" dirty="0">
              <a:latin typeface="Arial" panose="020B0604020202020204" pitchFamily="34" charset="0"/>
            </a:endParaRPr>
          </a:p>
          <a:p>
            <a:pPr marL="0" lvl="0" indent="0" algn="just" eaLnBrk="1" hangingPunct="1">
              <a:spcBef>
                <a:spcPct val="0"/>
              </a:spcBef>
              <a:buClrTx/>
              <a:buSzTx/>
              <a:buFontTx/>
              <a:buNone/>
            </a:pPr>
            <a:r>
              <a:rPr lang="ru-RU" altLang="en-US" sz="400" b="1" dirty="0">
                <a:solidFill>
                  <a:srgbClr val="FF0000"/>
                </a:solidFill>
                <a:latin typeface="Arial" panose="020B0604020202020204" pitchFamily="34" charset="0"/>
              </a:rPr>
              <a:t>(2003/2005 – 3,4 милиона евра) </a:t>
            </a:r>
            <a:r>
              <a:rPr lang="ru-RU" altLang="en-US" sz="400" b="1" dirty="0">
                <a:latin typeface="Arial" panose="020B0604020202020204" pitchFamily="34" charset="0"/>
              </a:rPr>
              <a:t>Процена и јачање капацитета Фонда здравственог осигурања</a:t>
            </a:r>
            <a:r>
              <a:rPr lang="ru-RU" altLang="en-US" sz="400" dirty="0">
                <a:latin typeface="Arial" panose="020B0604020202020204" pitchFamily="34" charset="0"/>
              </a:rPr>
              <a:t>. Пројекат доприноси унапређењу управљања Фондом здравственог осигурања, спољне одговорности, унутрашњих система финансијске контроле и управљања, као и развоју капацитета за уговарање са пружаоцима здравствених услуга на нивоу примарне и секундарне здравствене заштите.</a:t>
            </a:r>
            <a:endParaRPr lang="ru-RU" altLang="en-US" sz="400" dirty="0">
              <a:latin typeface="Arial" panose="020B0604020202020204" pitchFamily="34" charset="0"/>
            </a:endParaRPr>
          </a:p>
          <a:p>
            <a:pPr marL="0" lvl="0" indent="0" algn="just" eaLnBrk="1" hangingPunct="1">
              <a:spcBef>
                <a:spcPct val="0"/>
              </a:spcBef>
              <a:buClrTx/>
              <a:buSzTx/>
              <a:buFontTx/>
              <a:buNone/>
            </a:pPr>
            <a:endParaRPr lang="ru-RU" altLang="en-US" sz="400" dirty="0">
              <a:latin typeface="Arial" panose="020B0604020202020204" pitchFamily="34" charset="0"/>
            </a:endParaRPr>
          </a:p>
          <a:p>
            <a:pPr marL="0" lvl="0" indent="0" algn="just" eaLnBrk="1" hangingPunct="1">
              <a:spcBef>
                <a:spcPct val="0"/>
              </a:spcBef>
              <a:buClrTx/>
              <a:buSzTx/>
              <a:buFontTx/>
              <a:buNone/>
            </a:pPr>
            <a:r>
              <a:rPr lang="ru-RU" altLang="en-US" sz="400" b="1" dirty="0">
                <a:solidFill>
                  <a:srgbClr val="FF0000"/>
                </a:solidFill>
                <a:latin typeface="Arial" panose="020B0604020202020204" pitchFamily="34" charset="0"/>
              </a:rPr>
              <a:t>(2005/2006 – 4,8 милиона евра) </a:t>
            </a:r>
            <a:r>
              <a:rPr lang="ru-RU" altLang="en-US" sz="400" b="1" dirty="0">
                <a:latin typeface="Arial" panose="020B0604020202020204" pitchFamily="34" charset="0"/>
              </a:rPr>
              <a:t>Јачање капацитета за обуке из управљања у здравству.</a:t>
            </a:r>
            <a:r>
              <a:rPr lang="ru-RU" altLang="en-US" sz="400" dirty="0">
                <a:latin typeface="Arial" panose="020B0604020202020204" pitchFamily="34" charset="0"/>
              </a:rPr>
              <a:t> Пројекат има за циљ модернизацију и унапређење здравственог система у Србији кроз обуку из управљања у здравству и развој капацитета. Обухвата и набавку опреме за учење на даљину и адаптацију простора за Школу здравственог менаџмента.</a:t>
            </a:r>
            <a:endParaRPr lang="ru-RU" altLang="en-US" sz="400" dirty="0">
              <a:latin typeface="Arial" panose="020B0604020202020204" pitchFamily="34" charset="0"/>
            </a:endParaRPr>
          </a:p>
          <a:p>
            <a:pPr marL="0" lvl="0" indent="0" algn="just" eaLnBrk="1" hangingPunct="1">
              <a:spcBef>
                <a:spcPct val="0"/>
              </a:spcBef>
              <a:buClrTx/>
              <a:buSzTx/>
              <a:buFontTx/>
              <a:buNone/>
            </a:pPr>
            <a:endParaRPr lang="ru-RU" altLang="en-US" sz="400" dirty="0">
              <a:latin typeface="Arial" panose="020B0604020202020204" pitchFamily="34" charset="0"/>
            </a:endParaRPr>
          </a:p>
          <a:p>
            <a:pPr marL="0" lvl="0" indent="0" algn="just" eaLnBrk="1" hangingPunct="1">
              <a:spcBef>
                <a:spcPct val="0"/>
              </a:spcBef>
              <a:buClrTx/>
              <a:buSzTx/>
              <a:buFontTx/>
              <a:buNone/>
            </a:pPr>
            <a:r>
              <a:rPr lang="ru-RU" altLang="en-US" sz="400" b="1" dirty="0">
                <a:solidFill>
                  <a:srgbClr val="FF0000"/>
                </a:solidFill>
                <a:latin typeface="Arial" panose="020B0604020202020204" pitchFamily="34" charset="0"/>
              </a:rPr>
              <a:t>(2005/2006 – 4,6 милиона евра)</a:t>
            </a:r>
            <a:r>
              <a:rPr lang="ru-RU" altLang="en-US" sz="400" dirty="0">
                <a:solidFill>
                  <a:srgbClr val="FF0000"/>
                </a:solidFill>
                <a:latin typeface="Arial" panose="020B0604020202020204" pitchFamily="34" charset="0"/>
              </a:rPr>
              <a:t> </a:t>
            </a:r>
            <a:r>
              <a:rPr lang="ru-RU" altLang="en-US" sz="400" b="1" dirty="0">
                <a:latin typeface="Arial" panose="020B0604020202020204" pitchFamily="34" charset="0"/>
              </a:rPr>
              <a:t>Подршка спровођењу капитације у примарној здравственој заштити.</a:t>
            </a:r>
            <a:r>
              <a:rPr lang="ru-RU" altLang="en-US" sz="400" dirty="0">
                <a:latin typeface="Arial" panose="020B0604020202020204" pitchFamily="34" charset="0"/>
              </a:rPr>
              <a:t> Пројекат подржава Министарство здравља и Фонд за здравствено осигурање у увођењу капитационог плаћања на нивоу примарне здравствене заштите у циљу унапређења економичности и ефикасности здравствених услуга, кроз обезбеђивање техничке помоћи и одговарајуће ИТ опреме.</a:t>
            </a:r>
            <a:endParaRPr lang="en-GB" altLang="en-US" sz="400" dirty="0">
              <a:latin typeface="Arial" panose="020B0604020202020204" pitchFamily="34" charset="0"/>
            </a:endParaRPr>
          </a:p>
          <a:p>
            <a:pPr marL="0" lvl="0" indent="0" eaLnBrk="1" hangingPunct="1">
              <a:spcBef>
                <a:spcPct val="0"/>
              </a:spcBef>
              <a:buClrTx/>
              <a:buSzTx/>
              <a:buFontTx/>
              <a:buNone/>
            </a:pPr>
            <a:endParaRPr lang="ru-RU" altLang="en-US" sz="400" dirty="0">
              <a:latin typeface="Arial" panose="020B0604020202020204" pitchFamily="34" charset="0"/>
            </a:endParaRPr>
          </a:p>
          <a:p>
            <a:pPr marL="0" lvl="0" indent="0" algn="just" eaLnBrk="1" hangingPunct="1">
              <a:spcBef>
                <a:spcPct val="0"/>
              </a:spcBef>
              <a:buClrTx/>
              <a:buSzTx/>
              <a:buFontTx/>
              <a:buNone/>
            </a:pPr>
            <a:r>
              <a:rPr lang="ru-RU" altLang="en-US" sz="400" b="1" dirty="0">
                <a:solidFill>
                  <a:srgbClr val="FF0000"/>
                </a:solidFill>
                <a:latin typeface="Arial" panose="020B0604020202020204" pitchFamily="34" charset="0"/>
              </a:rPr>
              <a:t>(2005/2007 – 1,6 милиона евра) </a:t>
            </a:r>
            <a:r>
              <a:rPr lang="ru-RU" altLang="en-US" sz="400" b="1" dirty="0">
                <a:latin typeface="Arial" panose="020B0604020202020204" pitchFamily="34" charset="0"/>
              </a:rPr>
              <a:t>Процена, помоћ у изради и подршка спровођењу Националне стратегије за борбу против злоупотребе дрога (техничка помоћ).</a:t>
            </a:r>
            <a:endParaRPr lang="ru-RU" altLang="en-US" sz="400" b="1" dirty="0">
              <a:latin typeface="Arial" panose="020B0604020202020204" pitchFamily="34" charset="0"/>
            </a:endParaRPr>
          </a:p>
          <a:p>
            <a:pPr marL="0" lvl="0" indent="0" algn="just" eaLnBrk="1" hangingPunct="1">
              <a:spcBef>
                <a:spcPct val="0"/>
              </a:spcBef>
              <a:buClrTx/>
              <a:buSzTx/>
              <a:buFontTx/>
              <a:buNone/>
            </a:pPr>
            <a:endParaRPr lang="ru-RU" altLang="en-US" sz="400" b="1" dirty="0">
              <a:latin typeface="Arial" panose="020B0604020202020204" pitchFamily="34" charset="0"/>
            </a:endParaRPr>
          </a:p>
          <a:p>
            <a:pPr marL="0" lvl="0" indent="0" algn="just" eaLnBrk="1" hangingPunct="1">
              <a:spcBef>
                <a:spcPct val="0"/>
              </a:spcBef>
              <a:buClrTx/>
              <a:buSzTx/>
              <a:buFontTx/>
              <a:buNone/>
            </a:pPr>
            <a:r>
              <a:rPr lang="ru-RU" altLang="en-US" sz="400" b="1" dirty="0">
                <a:solidFill>
                  <a:srgbClr val="FF0000"/>
                </a:solidFill>
                <a:latin typeface="Arial" panose="020B0604020202020204" pitchFamily="34" charset="0"/>
              </a:rPr>
              <a:t>(2007 – 1,5 милиона евра) </a:t>
            </a:r>
            <a:r>
              <a:rPr lang="ru-RU" altLang="en-US" sz="400" b="1" dirty="0">
                <a:latin typeface="Arial" panose="020B0604020202020204" pitchFamily="34" charset="0"/>
              </a:rPr>
              <a:t>Подршка успостављању и функционисању Агенције за акредитацију здравствених установа Србије (техничка помоћ) – ИПА 2007</a:t>
            </a:r>
            <a:r>
              <a:rPr lang="ru-RU" altLang="en-US" sz="400" dirty="0">
                <a:latin typeface="Arial" panose="020B0604020202020204" pitchFamily="34" charset="0"/>
              </a:rPr>
              <a:t>.</a:t>
            </a:r>
            <a:endParaRPr lang="ru-RU" altLang="en-US" sz="400" dirty="0">
              <a:latin typeface="Arial" panose="020B0604020202020204" pitchFamily="34" charset="0"/>
            </a:endParaRPr>
          </a:p>
          <a:p>
            <a:pPr marL="0" lvl="0" indent="0" algn="just" eaLnBrk="1" hangingPunct="1">
              <a:spcBef>
                <a:spcPct val="0"/>
              </a:spcBef>
              <a:buClrTx/>
              <a:buSzTx/>
              <a:buFontTx/>
              <a:buNone/>
            </a:pPr>
            <a:endParaRPr lang="ru-RU" altLang="en-US" sz="400" dirty="0">
              <a:latin typeface="Arial" panose="020B0604020202020204" pitchFamily="34" charset="0"/>
            </a:endParaRPr>
          </a:p>
          <a:p>
            <a:pPr marL="0" lvl="0" indent="0" algn="just" eaLnBrk="1" hangingPunct="1">
              <a:spcBef>
                <a:spcPct val="0"/>
              </a:spcBef>
              <a:buClrTx/>
              <a:buSzTx/>
              <a:buFontTx/>
              <a:buNone/>
            </a:pPr>
            <a:r>
              <a:rPr lang="ru-RU" altLang="en-US" sz="400" b="1" dirty="0">
                <a:solidFill>
                  <a:srgbClr val="FF0000"/>
                </a:solidFill>
                <a:latin typeface="Arial" panose="020B0604020202020204" pitchFamily="34" charset="0"/>
              </a:rPr>
              <a:t>(2011/2015 – 7,5 милиона евра) </a:t>
            </a:r>
            <a:r>
              <a:rPr lang="ru-RU" altLang="en-US" sz="400" b="1" dirty="0">
                <a:latin typeface="Arial" panose="020B0604020202020204" pitchFamily="34" charset="0"/>
              </a:rPr>
              <a:t>Имплементација болничких информационих система – ИПА 2008</a:t>
            </a:r>
            <a:r>
              <a:rPr lang="ru-RU" altLang="en-US" sz="400" dirty="0">
                <a:latin typeface="Arial" panose="020B0604020202020204" pitchFamily="34" charset="0"/>
              </a:rPr>
              <a:t>. Пројекат подржава Министарство здравља у примени претходно развијених софтверских решења у 18 болница широм Србије.</a:t>
            </a:r>
            <a:endParaRPr lang="en-GB" altLang="en-US" sz="400" dirty="0">
              <a:latin typeface="Arial" panose="020B0604020202020204" pitchFamily="34" charset="0"/>
            </a:endParaRPr>
          </a:p>
          <a:p>
            <a:pPr marL="0" lvl="0" indent="0" eaLnBrk="1" hangingPunct="1">
              <a:spcBef>
                <a:spcPct val="0"/>
              </a:spcBef>
              <a:buClrTx/>
              <a:buSzTx/>
              <a:buFontTx/>
              <a:buNone/>
            </a:pPr>
            <a:endParaRPr lang="en-GB" altLang="en-US" sz="400" dirty="0">
              <a:latin typeface="Arial" panose="020B0604020202020204" pitchFamily="34" charset="0"/>
            </a:endParaRPr>
          </a:p>
          <a:p>
            <a:pPr marL="0" lvl="0" indent="0" eaLnBrk="1" hangingPunct="1">
              <a:spcBef>
                <a:spcPct val="0"/>
              </a:spcBef>
              <a:buClrTx/>
              <a:buSzTx/>
              <a:buFontTx/>
              <a:buNone/>
            </a:pPr>
            <a:endParaRPr lang="en-GB" altLang="en-US" sz="400" b="1" dirty="0">
              <a:solidFill>
                <a:srgbClr val="FF0000"/>
              </a:solidFill>
              <a:latin typeface="Arial" panose="020B0604020202020204" pitchFamily="34" charset="0"/>
            </a:endParaRPr>
          </a:p>
          <a:p>
            <a:pPr marL="0" lvl="0" indent="0" algn="just" eaLnBrk="1" hangingPunct="1">
              <a:spcBef>
                <a:spcPct val="0"/>
              </a:spcBef>
              <a:buClrTx/>
              <a:buSzTx/>
              <a:buFontTx/>
              <a:buNone/>
            </a:pPr>
            <a:r>
              <a:rPr lang="ru-RU" altLang="en-US" sz="400" b="1" dirty="0">
                <a:solidFill>
                  <a:srgbClr val="FF0000"/>
                </a:solidFill>
                <a:latin typeface="Arial" panose="020B0604020202020204" pitchFamily="34" charset="0"/>
              </a:rPr>
              <a:t>(2011/2014 – 3,3 милиона евра) </a:t>
            </a:r>
            <a:r>
              <a:rPr lang="ru-RU" altLang="en-US" sz="400" b="1" dirty="0">
                <a:latin typeface="Arial" panose="020B0604020202020204" pitchFamily="34" charset="0"/>
              </a:rPr>
              <a:t>Развој палијативне здравствене заштите у Србији – ИПА 2010</a:t>
            </a:r>
            <a:r>
              <a:rPr lang="ru-RU" altLang="en-US" sz="400" dirty="0">
                <a:latin typeface="Arial" panose="020B0604020202020204" pitchFamily="34" charset="0"/>
              </a:rPr>
              <a:t>. Пројекат подржава Министарство здравља у развоју свеобухватног и савременог система палијативне неге у Србији, доступног свим пацијентима којима је таква нега потребна, било да су у питању пацијенти са малигним или немалигним обољењима, одрасли или деца. Полазни принцип је да је приступ ублажавању бола и услугама палијативне неге основно људско право. Циљ пројекта је пружање основне обуке и едукације из принципа и праксе палијативне неге мултидисциплинарним тимовима (лекари, медицинске сестре, социолози, психолози, волонтери и др.) и ученицима медицинских и средњих медицинских школа широм Србије. У ту сврху набављена су и 54 возила и болничка опрема за палијативну негу.</a:t>
            </a:r>
            <a:endParaRPr lang="en-GB" altLang="en-US" sz="400" dirty="0">
              <a:latin typeface="Arial" panose="020B0604020202020204" pitchFamily="34" charset="0"/>
            </a:endParaRPr>
          </a:p>
        </p:txBody>
      </p:sp>
      <p:sp>
        <p:nvSpPr>
          <p:cNvPr id="16389" name="Line 7"/>
          <p:cNvSpPr/>
          <p:nvPr/>
        </p:nvSpPr>
        <p:spPr>
          <a:xfrm>
            <a:off x="2268538" y="5373688"/>
            <a:ext cx="215900" cy="287337"/>
          </a:xfrm>
          <a:prstGeom prst="line">
            <a:avLst/>
          </a:prstGeom>
          <a:ln w="9525" cap="flat" cmpd="sng">
            <a:solidFill>
              <a:srgbClr val="000000"/>
            </a:solidFill>
            <a:prstDash val="solid"/>
            <a:headEnd type="none" w="med" len="med"/>
            <a:tailEnd type="triangle" w="med" len="med"/>
          </a:ln>
        </p:spPr>
      </p:sp>
      <p:sp>
        <p:nvSpPr>
          <p:cNvPr id="16390" name="Line 8"/>
          <p:cNvSpPr/>
          <p:nvPr/>
        </p:nvSpPr>
        <p:spPr>
          <a:xfrm flipH="1">
            <a:off x="3492500" y="5516563"/>
            <a:ext cx="287338" cy="433387"/>
          </a:xfrm>
          <a:prstGeom prst="line">
            <a:avLst/>
          </a:prstGeom>
          <a:ln w="9525" cap="flat" cmpd="sng">
            <a:solidFill>
              <a:srgbClr val="000000"/>
            </a:solidFill>
            <a:prstDash val="solid"/>
            <a:headEnd type="none" w="med" len="med"/>
            <a:tailEnd type="triangle" w="med" len="med"/>
          </a:ln>
        </p:spPr>
      </p:sp>
      <p:sp>
        <p:nvSpPr>
          <p:cNvPr id="16391" name="Text Box 9"/>
          <p:cNvSpPr txBox="1"/>
          <p:nvPr/>
        </p:nvSpPr>
        <p:spPr>
          <a:xfrm>
            <a:off x="1692275" y="5661025"/>
            <a:ext cx="1814513" cy="86995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DE6C36"/>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F9B639"/>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en-GB" altLang="en-US" sz="800" b="1" dirty="0">
              <a:latin typeface="Arial" panose="020B0604020202020204" pitchFamily="34" charset="0"/>
            </a:endParaRPr>
          </a:p>
          <a:p>
            <a:pPr marL="0" lvl="0" indent="0" algn="ctr" eaLnBrk="1" hangingPunct="1">
              <a:spcBef>
                <a:spcPct val="0"/>
              </a:spcBef>
              <a:buClrTx/>
              <a:buSzTx/>
              <a:buFontTx/>
              <a:buNone/>
            </a:pPr>
            <a:r>
              <a:rPr lang="sr-Cyrl-RS" altLang="en-US" sz="1000" b="1" dirty="0">
                <a:latin typeface="Arial" panose="020B0604020202020204" pitchFamily="34" charset="0"/>
              </a:rPr>
              <a:t>ОДРЖИВИ СИСТЕМ</a:t>
            </a:r>
            <a:endParaRPr lang="en-GB" altLang="en-US" sz="1000" b="1" dirty="0">
              <a:latin typeface="Arial" panose="020B0604020202020204" pitchFamily="34" charset="0"/>
            </a:endParaRPr>
          </a:p>
          <a:p>
            <a:pPr marL="0" lvl="0" indent="0" algn="ctr" eaLnBrk="1" hangingPunct="1">
              <a:spcBef>
                <a:spcPct val="0"/>
              </a:spcBef>
              <a:buClrTx/>
              <a:buSzTx/>
              <a:buFontTx/>
              <a:buNone/>
            </a:pPr>
            <a:r>
              <a:rPr lang="en-GB" altLang="en-US" sz="900" i="1" dirty="0">
                <a:latin typeface="Arial" panose="020B0604020202020204" pitchFamily="34" charset="0"/>
              </a:rPr>
              <a:t>(</a:t>
            </a:r>
            <a:r>
              <a:rPr lang="ru-RU" altLang="en-US" sz="900" i="1" dirty="0">
                <a:latin typeface="Arial" panose="020B0604020202020204" pitchFamily="34" charset="0"/>
              </a:rPr>
              <a:t>унапређено финансирање система и управљање услугама, смањени трошкови)</a:t>
            </a:r>
            <a:endParaRPr lang="en-GB" altLang="en-US" sz="1800" dirty="0">
              <a:latin typeface="Arial" panose="020B0604020202020204" pitchFamily="34" charset="0"/>
            </a:endParaRPr>
          </a:p>
        </p:txBody>
      </p:sp>
      <p:sp>
        <p:nvSpPr>
          <p:cNvPr id="16392" name="Text Box 10"/>
          <p:cNvSpPr txBox="1"/>
          <p:nvPr/>
        </p:nvSpPr>
        <p:spPr>
          <a:xfrm>
            <a:off x="4284663" y="6308725"/>
            <a:ext cx="1958975" cy="32385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DE6C36"/>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F9B639"/>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ru-RU" altLang="en-US" sz="700" b="1" dirty="0">
                <a:latin typeface="Arial" panose="020B0604020202020204" pitchFamily="34" charset="0"/>
              </a:rPr>
              <a:t>50 + 200 милиона евра</a:t>
            </a:r>
            <a:endParaRPr lang="ru-RU" altLang="en-US" sz="700" b="1" dirty="0">
              <a:latin typeface="Arial" panose="020B0604020202020204" pitchFamily="34" charset="0"/>
            </a:endParaRPr>
          </a:p>
          <a:p>
            <a:pPr marL="0" lvl="0" indent="0" algn="ctr" eaLnBrk="1" hangingPunct="1">
              <a:spcBef>
                <a:spcPct val="0"/>
              </a:spcBef>
              <a:buClrTx/>
              <a:buSzTx/>
              <a:buFontTx/>
              <a:buNone/>
            </a:pPr>
            <a:r>
              <a:rPr lang="ru-RU" altLang="en-US" sz="700" b="1" dirty="0">
                <a:latin typeface="Arial" panose="020B0604020202020204" pitchFamily="34" charset="0"/>
              </a:rPr>
              <a:t>зајмови Европске инвестиционе банке</a:t>
            </a:r>
            <a:endParaRPr lang="en-GB" altLang="en-US" sz="1800" dirty="0">
              <a:latin typeface="Arial" panose="020B0604020202020204" pitchFamily="34" charset="0"/>
            </a:endParaRPr>
          </a:p>
        </p:txBody>
      </p:sp>
      <p:sp>
        <p:nvSpPr>
          <p:cNvPr id="16393" name="Line 11"/>
          <p:cNvSpPr/>
          <p:nvPr/>
        </p:nvSpPr>
        <p:spPr>
          <a:xfrm flipH="1" flipV="1">
            <a:off x="3492500" y="6165850"/>
            <a:ext cx="3024188" cy="0"/>
          </a:xfrm>
          <a:prstGeom prst="line">
            <a:avLst/>
          </a:prstGeom>
          <a:ln w="9525" cap="flat" cmpd="sng">
            <a:solidFill>
              <a:srgbClr val="000000"/>
            </a:solidFill>
            <a:prstDash val="solid"/>
            <a:headEnd type="none" w="med" len="med"/>
            <a:tailEnd type="triangle" w="med" len="med"/>
          </a:ln>
        </p:spPr>
      </p:sp>
      <p:sp>
        <p:nvSpPr>
          <p:cNvPr id="16394" name="Line 12"/>
          <p:cNvSpPr/>
          <p:nvPr/>
        </p:nvSpPr>
        <p:spPr>
          <a:xfrm rot="-5400000" flipV="1">
            <a:off x="3816350" y="5984875"/>
            <a:ext cx="142875" cy="790575"/>
          </a:xfrm>
          <a:prstGeom prst="line">
            <a:avLst/>
          </a:prstGeom>
          <a:ln w="9525" cap="flat" cmpd="sng">
            <a:solidFill>
              <a:srgbClr val="000000"/>
            </a:solidFill>
            <a:prstDash val="solid"/>
            <a:headEnd type="none" w="med" len="med"/>
            <a:tailEnd type="triangle" w="med" len="med"/>
          </a:ln>
        </p:spPr>
      </p:sp>
      <p:sp>
        <p:nvSpPr>
          <p:cNvPr id="6" name="Title 1"/>
          <p:cNvSpPr/>
          <p:nvPr/>
        </p:nvSpPr>
        <p:spPr bwMode="auto">
          <a:xfrm>
            <a:off x="1571625" y="214313"/>
            <a:ext cx="6858000" cy="796925"/>
          </a:xfrm>
          <a:prstGeom prst="rect">
            <a:avLst/>
          </a:prstGeom>
          <a:noFill/>
          <a:ln>
            <a:noFill/>
          </a:ln>
        </p:spPr>
        <p:txBody>
          <a:bodyPr anchor="ctr"/>
          <a:p>
            <a:pPr eaLnBrk="1" hangingPunct="1">
              <a:lnSpc>
                <a:spcPct val="90000"/>
              </a:lnSpc>
              <a:buNone/>
            </a:pPr>
            <a:r>
              <a:rPr lang="sr-Cyrl-RS" altLang="x-none" sz="3200" dirty="0">
                <a:solidFill>
                  <a:schemeClr val="accent2"/>
                </a:solidFill>
                <a:effectLst>
                  <a:outerShdw blurRad="38100" dist="38100" dir="2700000">
                    <a:srgbClr val="C0C0C0"/>
                  </a:outerShdw>
                </a:effectLst>
                <a:latin typeface="Franklin Gothic Medium" panose="020B0603020102020204" pitchFamily="34" charset="0"/>
              </a:rPr>
              <a:t>Графикон финансијске помоћи ЕУ</a:t>
            </a:r>
            <a:br>
              <a:rPr sz="3200" dirty="0">
                <a:solidFill>
                  <a:schemeClr val="accent2"/>
                </a:solidFill>
                <a:effectLst>
                  <a:outerShdw blurRad="38100" dist="38100" dir="2700000">
                    <a:srgbClr val="C0C0C0"/>
                  </a:outerShdw>
                </a:effectLst>
                <a:latin typeface="Franklin Gothic Medium" panose="020B0603020102020204" pitchFamily="34" charset="0"/>
              </a:rPr>
            </a:br>
            <a:r>
              <a:rPr lang="sr-Cyrl-RS" altLang="x-none" sz="1500" dirty="0">
                <a:solidFill>
                  <a:schemeClr val="accent2"/>
                </a:solidFill>
                <a:effectLst>
                  <a:outerShdw blurRad="38100" dist="38100" dir="2700000">
                    <a:srgbClr val="C0C0C0"/>
                  </a:outerShdw>
                </a:effectLst>
                <a:latin typeface="Franklin Gothic Medium" panose="020B0603020102020204" pitchFamily="34" charset="0"/>
              </a:rPr>
              <a:t>Србија</a:t>
            </a:r>
            <a:endParaRPr sz="1500" dirty="0">
              <a:solidFill>
                <a:schemeClr val="accent2"/>
              </a:solidFill>
              <a:effectLst>
                <a:outerShdw blurRad="38100" dist="38100" dir="2700000">
                  <a:srgbClr val="C0C0C0"/>
                </a:outerShdw>
              </a:effectLst>
              <a:latin typeface="Franklin Gothic Medium" panose="020B0603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Content Placeholder 2"/>
          <p:cNvSpPr>
            <a:spLocks noGrp="1"/>
          </p:cNvSpPr>
          <p:nvPr>
            <p:ph idx="1"/>
          </p:nvPr>
        </p:nvSpPr>
        <p:spPr>
          <a:xfrm>
            <a:off x="1403350" y="1196975"/>
            <a:ext cx="7208838" cy="5111750"/>
          </a:xfrm>
          <a:ln/>
        </p:spPr>
        <p:txBody>
          <a:bodyPr vert="horz" wrap="square" lIns="91440" tIns="45720" rIns="91440" bIns="45720" anchor="t" anchorCtr="0"/>
          <a:p>
            <a:pPr marL="365125" lvl="1" indent="-282575" algn="just" eaLnBrk="1" hangingPunct="1">
              <a:spcBef>
                <a:spcPts val="600"/>
              </a:spcBef>
              <a:buSzPct val="80000"/>
              <a:buFont typeface="Wingdings 2" panose="05020102010507070707" pitchFamily="18" charset="2"/>
              <a:buChar char=""/>
            </a:pPr>
            <a:r>
              <a:rPr lang="ru-RU" altLang="en-US" sz="1100" b="1" dirty="0">
                <a:solidFill>
                  <a:schemeClr val="accent2"/>
                </a:solidFill>
                <a:latin typeface="Calibri" panose="020F0502020204030204" pitchFamily="34" charset="0"/>
                <a:cs typeface="Calibri" panose="020F0502020204030204" pitchFamily="34" charset="0"/>
              </a:rPr>
              <a:t>Од 2000. године, Европска унија је кроз различите програме бесповратне помоћи и кредитне линије обезбедила више од 2 милијарде евра Србији, док је још 1 милијарда евра оквирно опредељена за подршку реформама у периоду 2007–2011.</a:t>
            </a:r>
            <a:endParaRPr lang="en-GB" altLang="en-US" sz="1100" b="1" dirty="0">
              <a:solidFill>
                <a:schemeClr val="accent2"/>
              </a:solidFill>
              <a:latin typeface="Calibri" panose="020F0502020204030204" pitchFamily="34" charset="0"/>
              <a:cs typeface="Calibri" panose="020F0502020204030204" pitchFamily="34" charset="0"/>
            </a:endParaRPr>
          </a:p>
          <a:p>
            <a:pPr marL="365125" lvl="1" indent="-282575" algn="just" eaLnBrk="1" hangingPunct="1">
              <a:spcBef>
                <a:spcPts val="600"/>
              </a:spcBef>
              <a:buSzPct val="80000"/>
              <a:buFont typeface="Wingdings 2" panose="05020102010507070707" pitchFamily="18" charset="2"/>
              <a:buChar char=""/>
            </a:pPr>
            <a:r>
              <a:rPr lang="ru-RU" altLang="en-US" sz="1100" b="1" dirty="0">
                <a:solidFill>
                  <a:schemeClr val="accent2"/>
                </a:solidFill>
                <a:latin typeface="Calibri" panose="020F0502020204030204" pitchFamily="34" charset="0"/>
                <a:cs typeface="Calibri" panose="020F0502020204030204" pitchFamily="34" charset="0"/>
              </a:rPr>
              <a:t>13 милиона евра, односно скоро 8% годишњег ИПА буџета Србије за 2007. годину, опредељено је за здравствени сектор за следеће пројекте:</a:t>
            </a:r>
            <a:endParaRPr lang="en-GB" altLang="en-US" sz="1100" b="1" dirty="0">
              <a:solidFill>
                <a:schemeClr val="accent2"/>
              </a:solidFill>
              <a:latin typeface="Calibri" panose="020F0502020204030204" pitchFamily="34" charset="0"/>
              <a:cs typeface="Calibri" panose="020F0502020204030204" pitchFamily="34" charset="0"/>
            </a:endParaRPr>
          </a:p>
          <a:p>
            <a:pPr marL="609600" lvl="2" indent="-282575" eaLnBrk="1" hangingPunct="1">
              <a:lnSpc>
                <a:spcPts val="1000"/>
              </a:lnSpc>
              <a:spcBef>
                <a:spcPts val="600"/>
              </a:spcBef>
              <a:buSzPct val="80000"/>
              <a:buFont typeface="Wingdings 2" panose="05020102010507070707" pitchFamily="18" charset="2"/>
              <a:buChar char=""/>
            </a:pPr>
            <a:r>
              <a:rPr lang="ru-RU" altLang="en-US" sz="1100" b="1" dirty="0">
                <a:solidFill>
                  <a:schemeClr val="accent2"/>
                </a:solidFill>
                <a:latin typeface="Calibri" panose="020F0502020204030204" pitchFamily="34" charset="0"/>
                <a:cs typeface="Calibri" panose="020F0502020204030204" pitchFamily="34" charset="0"/>
              </a:rPr>
              <a:t>Спровођење Националне стратегије за борбу против злоупотребе дрога</a:t>
            </a:r>
            <a:endParaRPr lang="ru-RU" altLang="en-US" sz="1100" b="1" dirty="0">
              <a:solidFill>
                <a:schemeClr val="accent2"/>
              </a:solidFill>
              <a:latin typeface="Calibri" panose="020F0502020204030204" pitchFamily="34" charset="0"/>
              <a:cs typeface="Calibri" panose="020F0502020204030204" pitchFamily="34" charset="0"/>
            </a:endParaRPr>
          </a:p>
          <a:p>
            <a:pPr marL="609600" lvl="2" indent="-282575" eaLnBrk="1" hangingPunct="1">
              <a:lnSpc>
                <a:spcPts val="1000"/>
              </a:lnSpc>
              <a:spcBef>
                <a:spcPts val="600"/>
              </a:spcBef>
              <a:buSzPct val="80000"/>
              <a:buFont typeface="Wingdings 2" panose="05020102010507070707" pitchFamily="18" charset="2"/>
              <a:buChar char=""/>
            </a:pPr>
            <a:r>
              <a:rPr lang="ru-RU" altLang="en-US" sz="1100" b="1" dirty="0">
                <a:solidFill>
                  <a:schemeClr val="accent2"/>
                </a:solidFill>
                <a:latin typeface="Calibri" panose="020F0502020204030204" pitchFamily="34" charset="0"/>
                <a:cs typeface="Calibri" panose="020F0502020204030204" pitchFamily="34" charset="0"/>
              </a:rPr>
              <a:t>Подршка Агенцији за акредитацију здравствених установа</a:t>
            </a:r>
            <a:endParaRPr lang="ru-RU" altLang="en-US" sz="1100" b="1" dirty="0">
              <a:solidFill>
                <a:schemeClr val="accent2"/>
              </a:solidFill>
              <a:latin typeface="Calibri" panose="020F0502020204030204" pitchFamily="34" charset="0"/>
              <a:cs typeface="Calibri" panose="020F0502020204030204" pitchFamily="34" charset="0"/>
            </a:endParaRPr>
          </a:p>
          <a:p>
            <a:pPr marL="609600" lvl="2" indent="-282575" eaLnBrk="1" hangingPunct="1">
              <a:lnSpc>
                <a:spcPts val="1000"/>
              </a:lnSpc>
              <a:spcBef>
                <a:spcPts val="600"/>
              </a:spcBef>
              <a:buSzPct val="80000"/>
              <a:buFont typeface="Wingdings 2" panose="05020102010507070707" pitchFamily="18" charset="2"/>
              <a:buChar char=""/>
            </a:pPr>
            <a:r>
              <a:rPr lang="ru-RU" altLang="en-US" sz="1100" b="1" dirty="0">
                <a:solidFill>
                  <a:schemeClr val="accent2"/>
                </a:solidFill>
                <a:latin typeface="Calibri" panose="020F0502020204030204" pitchFamily="34" charset="0"/>
                <a:cs typeface="Calibri" panose="020F0502020204030204" pitchFamily="34" charset="0"/>
              </a:rPr>
              <a:t>Набавка возила и опреме за службу хитне медицинске помоћи и техничка помоћ служби хитне медицинске помоћи</a:t>
            </a:r>
            <a:endParaRPr lang="en-GB" altLang="en-US" sz="1100" b="1" dirty="0">
              <a:solidFill>
                <a:schemeClr val="accent2"/>
              </a:solidFill>
              <a:latin typeface="Calibri" panose="020F0502020204030204" pitchFamily="34" charset="0"/>
              <a:cs typeface="Calibri" panose="020F0502020204030204" pitchFamily="34" charset="0"/>
            </a:endParaRPr>
          </a:p>
          <a:p>
            <a:pPr marL="342900" indent="-342900">
              <a:buFont typeface="Wingdings 2" panose="05020102010507070707" pitchFamily="18" charset="2"/>
              <a:buChar char=""/>
            </a:pPr>
            <a:r>
              <a:rPr lang="ru-RU" altLang="en-US" sz="1100" b="1" dirty="0">
                <a:solidFill>
                  <a:schemeClr val="accent2"/>
                </a:solidFill>
                <a:latin typeface="Calibri" panose="020F0502020204030204" pitchFamily="34" charset="0"/>
                <a:cs typeface="Calibri" panose="020F0502020204030204" pitchFamily="34" charset="0"/>
              </a:rPr>
              <a:t>13,5 милиона евра из ИПА 2008:</a:t>
            </a:r>
            <a:endParaRPr lang="en-GB" altLang="en-US" sz="1100" b="1" dirty="0">
              <a:solidFill>
                <a:schemeClr val="accent2"/>
              </a:solidFill>
              <a:latin typeface="Calibri" panose="020F0502020204030204" pitchFamily="34" charset="0"/>
              <a:cs typeface="Calibri" panose="020F0502020204030204" pitchFamily="34" charset="0"/>
            </a:endParaRPr>
          </a:p>
          <a:p>
            <a:pPr marL="609600" lvl="2" indent="-282575"/>
            <a:r>
              <a:rPr lang="ru-RU" altLang="en-US" sz="1100" b="1" dirty="0">
                <a:solidFill>
                  <a:schemeClr val="accent2"/>
                </a:solidFill>
                <a:latin typeface="Calibri" panose="020F0502020204030204" pitchFamily="34" charset="0"/>
                <a:cs typeface="Calibri" panose="020F0502020204030204" pitchFamily="34" charset="0"/>
              </a:rPr>
              <a:t>Управљање медицинским отпадом</a:t>
            </a:r>
            <a:endParaRPr lang="ru-RU" altLang="en-US" sz="1100" b="1" dirty="0">
              <a:solidFill>
                <a:schemeClr val="accent2"/>
              </a:solidFill>
              <a:latin typeface="Calibri" panose="020F0502020204030204" pitchFamily="34" charset="0"/>
              <a:cs typeface="Calibri" panose="020F0502020204030204" pitchFamily="34" charset="0"/>
            </a:endParaRPr>
          </a:p>
          <a:p>
            <a:pPr marL="609600" lvl="2" indent="-282575"/>
            <a:r>
              <a:rPr lang="ru-RU" altLang="en-US" sz="1100" b="1" dirty="0">
                <a:solidFill>
                  <a:schemeClr val="accent2"/>
                </a:solidFill>
                <a:latin typeface="Calibri" panose="020F0502020204030204" pitchFamily="34" charset="0"/>
                <a:cs typeface="Calibri" panose="020F0502020204030204" pitchFamily="34" charset="0"/>
              </a:rPr>
              <a:t>Имплементација болничких информационих система</a:t>
            </a:r>
            <a:endParaRPr lang="en-GB" altLang="en-US" sz="1100" b="1" dirty="0">
              <a:solidFill>
                <a:schemeClr val="accent2"/>
              </a:solidFill>
              <a:latin typeface="Calibri" panose="020F0502020204030204" pitchFamily="34" charset="0"/>
              <a:cs typeface="Calibri" panose="020F0502020204030204" pitchFamily="34" charset="0"/>
            </a:endParaRPr>
          </a:p>
          <a:p>
            <a:pPr marL="342900" indent="-342900"/>
            <a:r>
              <a:rPr lang="ru-RU" altLang="en-US" sz="1100" b="1" dirty="0">
                <a:solidFill>
                  <a:schemeClr val="accent2"/>
                </a:solidFill>
                <a:latin typeface="Calibri" panose="020F0502020204030204" pitchFamily="34" charset="0"/>
                <a:cs typeface="Calibri" panose="020F0502020204030204" pitchFamily="34" charset="0"/>
              </a:rPr>
              <a:t>6,6 милиона евра из ИПА 2009:</a:t>
            </a:r>
            <a:endParaRPr lang="en-GB" altLang="en-US" sz="1100" b="1" dirty="0">
              <a:solidFill>
                <a:schemeClr val="accent2"/>
              </a:solidFill>
              <a:latin typeface="Calibri" panose="020F0502020204030204" pitchFamily="34" charset="0"/>
              <a:cs typeface="Calibri" panose="020F0502020204030204" pitchFamily="34" charset="0"/>
            </a:endParaRPr>
          </a:p>
          <a:p>
            <a:pPr marL="609600" lvl="2" indent="-282575"/>
            <a:r>
              <a:rPr lang="ru-RU" altLang="en-US" sz="1100" b="1" dirty="0">
                <a:solidFill>
                  <a:schemeClr val="accent2"/>
                </a:solidFill>
                <a:latin typeface="Calibri" panose="020F0502020204030204" pitchFamily="34" charset="0"/>
                <a:cs typeface="Calibri" panose="020F0502020204030204" pitchFamily="34" charset="0"/>
              </a:rPr>
              <a:t>Подршка спровођењу Националног програма за скрининг рака у Републици Србији</a:t>
            </a:r>
            <a:endParaRPr lang="en-GB" altLang="en-US" sz="1100" b="1" dirty="0">
              <a:solidFill>
                <a:schemeClr val="accent2"/>
              </a:solidFill>
              <a:latin typeface="Calibri" panose="020F0502020204030204" pitchFamily="34" charset="0"/>
              <a:cs typeface="Calibri" panose="020F0502020204030204" pitchFamily="34" charset="0"/>
            </a:endParaRPr>
          </a:p>
          <a:p>
            <a:pPr marL="342900" indent="-342900"/>
            <a:r>
              <a:rPr lang="ru-RU" altLang="en-US" sz="1100" b="1" dirty="0">
                <a:solidFill>
                  <a:schemeClr val="accent2"/>
                </a:solidFill>
                <a:latin typeface="Calibri" panose="020F0502020204030204" pitchFamily="34" charset="0"/>
                <a:cs typeface="Calibri" panose="020F0502020204030204" pitchFamily="34" charset="0"/>
              </a:rPr>
              <a:t>7,5 милиона евра из ИПА 2010:</a:t>
            </a:r>
            <a:endParaRPr lang="en-GB" altLang="en-US" sz="1100" b="1" dirty="0">
              <a:solidFill>
                <a:schemeClr val="accent2"/>
              </a:solidFill>
              <a:latin typeface="Calibri" panose="020F0502020204030204" pitchFamily="34" charset="0"/>
              <a:cs typeface="Calibri" panose="020F0502020204030204" pitchFamily="34" charset="0"/>
            </a:endParaRPr>
          </a:p>
          <a:p>
            <a:pPr marL="609600" lvl="2" indent="-282575"/>
            <a:r>
              <a:rPr lang="ru-RU" altLang="en-US" sz="1100" b="1" dirty="0">
                <a:solidFill>
                  <a:schemeClr val="accent2"/>
                </a:solidFill>
                <a:latin typeface="Calibri" panose="020F0502020204030204" pitchFamily="34" charset="0"/>
                <a:cs typeface="Calibri" panose="020F0502020204030204" pitchFamily="34" charset="0"/>
              </a:rPr>
              <a:t>Развој палијативне здравствене заштите у Србији</a:t>
            </a:r>
            <a:endParaRPr lang="ru-RU" altLang="en-US" sz="1100" b="1" dirty="0">
              <a:solidFill>
                <a:schemeClr val="accent2"/>
              </a:solidFill>
              <a:latin typeface="Calibri" panose="020F0502020204030204" pitchFamily="34" charset="0"/>
              <a:cs typeface="Calibri" panose="020F0502020204030204" pitchFamily="34" charset="0"/>
            </a:endParaRPr>
          </a:p>
          <a:p>
            <a:pPr marL="609600" lvl="2" indent="-282575"/>
            <a:r>
              <a:rPr lang="ru-RU" altLang="en-US" sz="1100" b="1" dirty="0">
                <a:solidFill>
                  <a:schemeClr val="accent2"/>
                </a:solidFill>
                <a:latin typeface="Calibri" panose="020F0502020204030204" pitchFamily="34" charset="0"/>
                <a:cs typeface="Calibri" panose="020F0502020204030204" pitchFamily="34" charset="0"/>
              </a:rPr>
              <a:t>Спровођење Стратегије за борбу против дрога – компонента смањења понуде</a:t>
            </a:r>
            <a:endParaRPr lang="ru-RU" altLang="en-US" sz="1100" b="1" dirty="0">
              <a:solidFill>
                <a:schemeClr val="accent2"/>
              </a:solidFill>
              <a:latin typeface="Calibri" panose="020F0502020204030204" pitchFamily="34" charset="0"/>
              <a:cs typeface="Calibri" panose="020F0502020204030204" pitchFamily="34" charset="0"/>
            </a:endParaRPr>
          </a:p>
          <a:p>
            <a:pPr marL="609600" lvl="2" indent="-282575"/>
            <a:endParaRPr lang="en-GB" altLang="en-US" sz="1100" b="1" dirty="0">
              <a:solidFill>
                <a:schemeClr val="accent2"/>
              </a:solidFill>
              <a:latin typeface="Calibri" panose="020F0502020204030204" pitchFamily="34" charset="0"/>
              <a:cs typeface="Calibri" panose="020F0502020204030204" pitchFamily="34" charset="0"/>
            </a:endParaRPr>
          </a:p>
          <a:p>
            <a:pPr marL="609600" lvl="2" indent="-282575" algn="just">
              <a:buNone/>
            </a:pPr>
            <a:r>
              <a:rPr lang="ru-RU" altLang="en-US" sz="1100" b="1" dirty="0">
                <a:solidFill>
                  <a:schemeClr val="accent2"/>
                </a:solidFill>
                <a:latin typeface="Calibri" panose="020F0502020204030204" pitchFamily="34" charset="0"/>
                <a:cs typeface="Calibri" panose="020F0502020204030204" pitchFamily="34" charset="0"/>
              </a:rPr>
              <a:t>У 2011, 2012. и 2013. години, здравствени сектор није користио помоћ ЕУ. У 2014. години покренут је твининг пројекат са Финским институтом за јавно здравље са циљем подршке националним напорима у борби против штетних ефеката </a:t>
            </a:r>
            <a:r>
              <a:rPr lang="ru-RU" altLang="en-US" sz="1100" b="1" dirty="0">
                <a:solidFill>
                  <a:srgbClr val="FF0000"/>
                </a:solidFill>
                <a:latin typeface="Calibri" panose="020F0502020204030204" pitchFamily="34" charset="0"/>
                <a:cs typeface="Calibri" panose="020F0502020204030204" pitchFamily="34" charset="0"/>
              </a:rPr>
              <a:t>дуванског</a:t>
            </a:r>
            <a:r>
              <a:rPr lang="ru-RU" altLang="en-US" sz="1100" b="1" dirty="0">
                <a:solidFill>
                  <a:schemeClr val="accent2"/>
                </a:solidFill>
                <a:latin typeface="Calibri" panose="020F0502020204030204" pitchFamily="34" charset="0"/>
                <a:cs typeface="Calibri" panose="020F0502020204030204" pitchFamily="34" charset="0"/>
              </a:rPr>
              <a:t> дима и најчешћих незаразних болести, као и два друга пројекта у области </a:t>
            </a:r>
            <a:r>
              <a:rPr lang="ru-RU" altLang="en-US" sz="1100" b="1" dirty="0">
                <a:solidFill>
                  <a:srgbClr val="FF0000"/>
                </a:solidFill>
                <a:latin typeface="Calibri" panose="020F0502020204030204" pitchFamily="34" charset="0"/>
                <a:cs typeface="Calibri" panose="020F0502020204030204" pitchFamily="34" charset="0"/>
              </a:rPr>
              <a:t>трансфузијске медицине </a:t>
            </a:r>
            <a:r>
              <a:rPr lang="ru-RU" altLang="en-US" sz="1100" b="1" dirty="0">
                <a:solidFill>
                  <a:schemeClr val="accent2"/>
                </a:solidFill>
                <a:latin typeface="Calibri" panose="020F0502020204030204" pitchFamily="34" charset="0"/>
                <a:cs typeface="Calibri" panose="020F0502020204030204" pitchFamily="34" charset="0"/>
              </a:rPr>
              <a:t>(</a:t>
            </a:r>
            <a:r>
              <a:rPr lang="ru-RU" altLang="en-US" sz="1100" b="1" dirty="0">
                <a:solidFill>
                  <a:srgbClr val="FF0000"/>
                </a:solidFill>
                <a:latin typeface="Calibri" panose="020F0502020204030204" pitchFamily="34" charset="0"/>
                <a:cs typeface="Calibri" panose="020F0502020204030204" pitchFamily="34" charset="0"/>
              </a:rPr>
              <a:t>SoHO) </a:t>
            </a:r>
            <a:r>
              <a:rPr lang="ru-RU" altLang="en-US" sz="1100" b="1" dirty="0">
                <a:solidFill>
                  <a:schemeClr val="accent2"/>
                </a:solidFill>
                <a:latin typeface="Calibri" panose="020F0502020204030204" pitchFamily="34" charset="0"/>
                <a:cs typeface="Calibri" panose="020F0502020204030204" pitchFamily="34" charset="0"/>
              </a:rPr>
              <a:t>и </a:t>
            </a:r>
            <a:r>
              <a:rPr lang="ru-RU" altLang="en-US" sz="1100" b="1" dirty="0">
                <a:solidFill>
                  <a:srgbClr val="FF0000"/>
                </a:solidFill>
                <a:latin typeface="Calibri" panose="020F0502020204030204" pitchFamily="34" charset="0"/>
                <a:cs typeface="Calibri" panose="020F0502020204030204" pitchFamily="34" charset="0"/>
              </a:rPr>
              <a:t>заразних болести</a:t>
            </a:r>
            <a:r>
              <a:rPr lang="ru-RU" altLang="en-US" sz="1100" b="1" dirty="0">
                <a:solidFill>
                  <a:schemeClr val="accent2"/>
                </a:solidFill>
                <a:latin typeface="Calibri" panose="020F0502020204030204" pitchFamily="34" charset="0"/>
                <a:cs typeface="Calibri" panose="020F0502020204030204" pitchFamily="34" charset="0"/>
              </a:rPr>
              <a:t>, у циљу подршке изради путање даљег поступања ради обезбеђивања усклађености Србије са директивама ЕУ које се односе на Поглавље 28 – јавно здравље.ИПА II помоћ предвиђа даљу подршку Министарству здравља у питањима усаглашавања са правним тековинама ЕУ у оквиру Поглавља 28, као и набавку неопходне опреме за подршку Дирекцији за биомедицину у спровођењу новог Закона о трансфузији крви (4 милиона евра, ИПА 2018 – твининг и набавка опреме коју ће покренути </a:t>
            </a:r>
            <a:r>
              <a:rPr lang="sr-Latn-RS" altLang="en-US" sz="1100" b="1" dirty="0">
                <a:solidFill>
                  <a:schemeClr val="accent2"/>
                </a:solidFill>
                <a:latin typeface="Calibri" panose="020F0502020204030204" pitchFamily="34" charset="0"/>
                <a:cs typeface="Calibri" panose="020F0502020204030204" pitchFamily="34" charset="0"/>
              </a:rPr>
              <a:t>CFCU</a:t>
            </a:r>
            <a:r>
              <a:rPr lang="ru-RU" altLang="en-US" sz="1100" b="1" dirty="0">
                <a:solidFill>
                  <a:schemeClr val="accent2"/>
                </a:solidFill>
                <a:latin typeface="Calibri" panose="020F0502020204030204" pitchFamily="34" charset="0"/>
                <a:cs typeface="Calibri" panose="020F0502020204030204" pitchFamily="34" charset="0"/>
              </a:rPr>
              <a:t>).</a:t>
            </a:r>
            <a:endParaRPr lang="en-GB" altLang="en-US" sz="1100" b="1" dirty="0">
              <a:solidFill>
                <a:schemeClr val="accent2"/>
              </a:solidFill>
              <a:latin typeface="Calibri" panose="020F0502020204030204" pitchFamily="34" charset="0"/>
              <a:ea typeface="Calibri" panose="020F0502020204030204" pitchFamily="34" charset="0"/>
            </a:endParaRPr>
          </a:p>
        </p:txBody>
      </p:sp>
      <p:sp>
        <p:nvSpPr>
          <p:cNvPr id="17411" name="Slide Number Placeholder 4"/>
          <p:cNvSpPr txBox="1">
            <a:spLocks noGrp="1"/>
          </p:cNvSpPr>
          <p:nvPr>
            <p:ph type="sldNum" sz="quarter" idx="12"/>
          </p:nvPr>
        </p:nvSpPr>
        <p:spPr>
          <a:noFill/>
          <a:ln>
            <a:noFill/>
          </a:ln>
        </p:spPr>
        <p:txBody>
          <a:bodyPr anchor="b" anchorCtr="0"/>
          <a:p>
            <a:pPr marL="0" indent="0" algn="ctr" eaLnBrk="1" hangingPunct="1">
              <a:spcBef>
                <a:spcPct val="0"/>
              </a:spcBef>
              <a:buClrTx/>
              <a:buSzTx/>
              <a:buFontTx/>
              <a:buNone/>
            </a:pPr>
            <a:r>
              <a:rPr lang="en-GB" altLang="en-US" sz="1000" dirty="0">
                <a:solidFill>
                  <a:srgbClr val="BAA4B6"/>
                </a:solidFill>
                <a:latin typeface="Calibri" panose="020F0502020204030204" pitchFamily="34" charset="0"/>
                <a:cs typeface="Calibri" panose="020F0502020204030204" pitchFamily="34" charset="0"/>
              </a:rPr>
              <a:t>7</a:t>
            </a:r>
            <a:endParaRPr lang="en-GB" altLang="en-US" sz="1000" dirty="0">
              <a:solidFill>
                <a:srgbClr val="BAA4B6"/>
              </a:solidFill>
              <a:latin typeface="Calibri" panose="020F0502020204030204" pitchFamily="34" charset="0"/>
              <a:ea typeface="Calibri" panose="020F0502020204030204" pitchFamily="34" charset="0"/>
            </a:endParaRPr>
          </a:p>
        </p:txBody>
      </p:sp>
      <p:sp>
        <p:nvSpPr>
          <p:cNvPr id="6" name="Title 5"/>
          <p:cNvSpPr txBox="1"/>
          <p:nvPr/>
        </p:nvSpPr>
        <p:spPr>
          <a:xfrm>
            <a:off x="1643063" y="142875"/>
            <a:ext cx="6972300" cy="928688"/>
          </a:xfrm>
          <a:prstGeom prst="rect">
            <a:avLst/>
          </a:prstGeom>
        </p:spPr>
        <p:txBody>
          <a:bodyPr anchor="ctr">
            <a:normAutofit fontScale="85000" lnSpcReduction="10000"/>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ru-RU" altLang="en-US" sz="38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rPr>
              <a:t>Инструмент за претприступну помоћ</a:t>
            </a:r>
            <a:endParaRPr kumimoji="0" lang="ru-RU" altLang="en-US" sz="38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ru-RU" altLang="en-US" sz="21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rPr>
              <a:t>Србија</a:t>
            </a:r>
            <a:endParaRPr kumimoji="0" lang="en-US" altLang="en-US" sz="21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Franklin Gothic Medium" panose="020B0603020102020204" pitchFamily="34" charset="0"/>
              <a:ea typeface="+mn-ea"/>
              <a:cs typeface="+mn-cs"/>
            </a:endParaRPr>
          </a:p>
        </p:txBody>
      </p:sp>
      <p:sp>
        <p:nvSpPr>
          <p:cNvPr id="8" name="Footer Placeholder 4"/>
          <p:cNvSpPr txBox="1">
            <a:spLocks noGrp="1"/>
          </p:cNvSpPr>
          <p:nvPr>
            <p:ph type="ftr" sz="quarter" idx="11"/>
          </p:nvPr>
        </p:nvSpPr>
        <p:spPr>
          <a:xfrm>
            <a:off x="5715000" y="6524625"/>
            <a:ext cx="2895600" cy="257175"/>
          </a:xfrm>
          <a:noFill/>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mn-cs"/>
            </a:endParaRPr>
          </a:p>
        </p:txBody>
      </p:sp>
    </p:spTree>
  </p:cSld>
  <p:clrMapOvr>
    <a:masterClrMapping/>
  </p:clrMapOvr>
  <p:transition spd="slow">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35100" y="476250"/>
            <a:ext cx="7499350" cy="792163"/>
          </a:xfrm>
        </p:spPr>
        <p:txBody>
          <a:bodyPr anchor="ctr">
            <a:no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ru-RU" sz="24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mj-lt"/>
                <a:ea typeface="+mn-ea"/>
                <a:cs typeface="+mn-cs"/>
              </a:rPr>
              <a:t>ИПА 2018 – Супстанце људског порекла</a:t>
            </a:r>
            <a:r>
              <a:rPr kumimoji="0" lang="en-GB" sz="24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mj-lt"/>
                <a:ea typeface="+mn-ea"/>
                <a:cs typeface="+mn-cs"/>
              </a:rPr>
              <a:t> </a:t>
            </a:r>
            <a:br>
              <a:rPr kumimoji="0" lang="sr-Cyrl-RS" sz="1400" b="0"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mj-lt"/>
                <a:ea typeface="+mn-ea"/>
                <a:cs typeface="+mn-cs"/>
              </a:rPr>
            </a:br>
            <a:r>
              <a:rPr kumimoji="0" lang="ru-RU" sz="1400" b="0" i="0" u="none" strike="noStrike" kern="1200" cap="none" spc="0" normalizeH="0" baseline="0" noProof="0" dirty="0">
                <a:ln>
                  <a:noFill/>
                </a:ln>
                <a:solidFill>
                  <a:srgbClr val="C22EA4"/>
                </a:solidFill>
                <a:effectLst>
                  <a:outerShdw blurRad="50000" dist="30000" dir="5400000" algn="tl" rotWithShape="0">
                    <a:srgbClr val="000000">
                      <a:alpha val="30000"/>
                    </a:srgbClr>
                  </a:outerShdw>
                </a:effectLst>
                <a:uLnTx/>
                <a:uFillTx/>
                <a:latin typeface="+mj-lt"/>
                <a:ea typeface="+mj-ea"/>
                <a:cs typeface="+mj-cs"/>
              </a:rPr>
              <a:t>(допринос ЕУ 3 милиона евра)</a:t>
            </a:r>
            <a:endParaRPr kumimoji="0" lang="en-GB" sz="1400" b="0" i="0" u="none" strike="noStrike" kern="1200" cap="none" spc="0" normalizeH="0" baseline="0" noProof="0" dirty="0">
              <a:ln>
                <a:noFill/>
              </a:ln>
              <a:solidFill>
                <a:srgbClr val="C22EA4"/>
              </a:solidFill>
              <a:effectLst>
                <a:outerShdw blurRad="50000" dist="30000" dir="5400000" algn="tl" rotWithShape="0">
                  <a:srgbClr val="000000">
                    <a:alpha val="30000"/>
                  </a:srgbClr>
                </a:outerShdw>
              </a:effectLst>
              <a:uLnTx/>
              <a:uFillTx/>
              <a:latin typeface="+mj-lt"/>
              <a:ea typeface="+mj-ea"/>
              <a:cs typeface="+mj-cs"/>
            </a:endParaRPr>
          </a:p>
        </p:txBody>
      </p:sp>
      <p:sp>
        <p:nvSpPr>
          <p:cNvPr id="3" name="Content Placeholder 2"/>
          <p:cNvSpPr>
            <a:spLocks noGrp="1"/>
          </p:cNvSpPr>
          <p:nvPr>
            <p:ph idx="1"/>
          </p:nvPr>
        </p:nvSpPr>
        <p:spPr>
          <a:xfrm>
            <a:off x="1343025" y="1196975"/>
            <a:ext cx="7499350" cy="4800600"/>
          </a:xfrm>
        </p:spPr>
        <p:txBody>
          <a:bodyPr vert="horz" wrap="square" lIns="91440" tIns="45720" rIns="91440" bIns="45720" numCol="1" anchor="t" anchorCtr="0" compatLnSpc="1"/>
          <a:p>
            <a:pPr marL="0" indent="0" algn="just">
              <a:buNone/>
            </a:pPr>
            <a:r>
              <a:rPr lang="ru-RU" altLang="x-none" sz="1000" b="1" dirty="0">
                <a:solidFill>
                  <a:schemeClr val="accent2"/>
                </a:solidFill>
                <a:latin typeface="Calibri" panose="020F0502020204030204" pitchFamily="34" charset="0"/>
                <a:cs typeface="Calibri" panose="020F0502020204030204" pitchFamily="34" charset="0"/>
              </a:rPr>
              <a:t>ИПА 2018 буџет: у оквиру здравственог сектора, финансирање ЕУ допринеће препоруци из Годишњег извештаја Европске комисије за 2018. годину да Србија треба да уложи додатне напоре ради јачања „укупних административних и техничких капацитета Дирекције за биомедицину за вршење надзора над сектором као надлежног органа“, као и даљем развоју „стандарда безбедности и инспекцијских служби у сектору“ у складу са захтевима и квалитетом ЕУ. Подршка јачању капацитета релевантних институција у оквиру система Супстанци људског порекла (SoHO) спровешће се кроз један твининг и један уговор о набавци опреме. Национално учешће за набавку опреме у износу од 947.600 евра биће обезбеђено из буџета Републике Србије.</a:t>
            </a:r>
            <a:endParaRPr lang="en-US" altLang="x-none" sz="1000" b="1" dirty="0">
              <a:solidFill>
                <a:schemeClr val="accent2"/>
              </a:solidFill>
              <a:latin typeface="Calibri" panose="020F0502020204030204" pitchFamily="34" charset="0"/>
              <a:cs typeface="Calibri" panose="020F0502020204030204" pitchFamily="34" charset="0"/>
            </a:endParaRPr>
          </a:p>
          <a:p>
            <a:pPr marL="0" indent="0" algn="just"/>
            <a:r>
              <a:rPr lang="ru-RU" altLang="x-none" sz="1000" b="1" dirty="0">
                <a:solidFill>
                  <a:schemeClr val="accent2"/>
                </a:solidFill>
                <a:latin typeface="Calibri" panose="020F0502020204030204" pitchFamily="34" charset="0"/>
                <a:cs typeface="Calibri" panose="020F0502020204030204" pitchFamily="34" charset="0"/>
              </a:rPr>
              <a:t>Подршка јачању капацитета релевантних институција у оквиру SoHO система (Поглавље 28): ова интервенција се надовезује на резултате претходног твининг лајт пројекта. Интервенција ће подржати унапређење надлежности и функционисања Надлежног органа (Дирекција за биомедицину Министарства здравља), са посебним акцентом на систем надзора и инспекције, као и повећање институционалних капацитета и техничких услова најрелевантнијих SoHO институција. Она ће допринети обезбеђивању потпуне примене важећег законодавства, којим су Директиве 2002/98/EC, 2004/23/EC и 2010/53/EU са одговарајућим техничким директивама у потпуности транспоноване, као и томе да Надлежни орган и SoHO институције послују у складу са директивама и захтевима ЕУ у области биомедицине. Акција ће бити усмерена на следеће:</a:t>
            </a:r>
            <a:endParaRPr sz="1000" b="1" dirty="0">
              <a:solidFill>
                <a:schemeClr val="accent2"/>
              </a:solidFill>
              <a:latin typeface="Calibri" panose="020F0502020204030204" pitchFamily="34" charset="0"/>
              <a:cs typeface="Calibri" panose="020F0502020204030204" pitchFamily="34" charset="0"/>
            </a:endParaRPr>
          </a:p>
          <a:p>
            <a:pPr marL="617855" lvl="1" indent="-342900" algn="just">
              <a:buFont typeface="Franklin Gothic Medium" panose="020B0603020102020204" pitchFamily="34" charset="0"/>
              <a:buAutoNum type="arabicPeriod"/>
            </a:pPr>
            <a:r>
              <a:rPr lang="ru-RU" altLang="x-none" sz="800" b="1" dirty="0">
                <a:solidFill>
                  <a:schemeClr val="accent2"/>
                </a:solidFill>
                <a:latin typeface="Calibri" panose="020F0502020204030204" pitchFamily="34" charset="0"/>
                <a:cs typeface="Calibri" panose="020F0502020204030204" pitchFamily="34" charset="0"/>
              </a:rPr>
              <a:t>Даље потпуно усклађивање националног законодавства са захтевима ЕУ у области SoHO кроз израду и припрему подзаконских аката (правилници, обрасци извештавања и др.) заснованих на најбољој пракси ЕУ. Подршка ће бити усмерена на ефикаснију транспозицију захтева ЕУ у области SoHO кроз доношење недостајућих подзаконских аката или измену постојећих у релевантним областима.</a:t>
            </a:r>
            <a:endParaRPr sz="800" b="1" dirty="0">
              <a:solidFill>
                <a:schemeClr val="accent2"/>
              </a:solidFill>
              <a:latin typeface="Calibri" panose="020F0502020204030204" pitchFamily="34" charset="0"/>
              <a:cs typeface="Calibri" panose="020F0502020204030204" pitchFamily="34" charset="0"/>
            </a:endParaRPr>
          </a:p>
          <a:p>
            <a:pPr marL="617855" lvl="1" indent="-342900" algn="just">
              <a:buFont typeface="Franklin Gothic Medium" panose="020B0603020102020204" pitchFamily="34" charset="0"/>
              <a:buAutoNum type="arabicPeriod"/>
            </a:pPr>
            <a:r>
              <a:rPr lang="ru-RU" altLang="x-none" sz="800" b="1" dirty="0">
                <a:solidFill>
                  <a:schemeClr val="accent2"/>
                </a:solidFill>
                <a:latin typeface="Calibri" panose="020F0502020204030204" pitchFamily="34" charset="0"/>
                <a:cs typeface="Calibri" panose="020F0502020204030204" pitchFamily="34" charset="0"/>
              </a:rPr>
              <a:t>Јачање институционалних и административних капацитета Надлежног органа за биомедицину у погледу процеса одобравања, инспекције, праћења, извештавања и биовигилансе кроз: мапирање, израду и развој оперативних процедура и алата за Надлежни орган, анализу потреба у погледу критичне опреме и ИТ система за подршку њиховим улогама и функцијама (OPO, одобравање, праћење, инспекција, извештавање и биовигиланса), спровођење заједничких инспекција у одабраним установама у складу са прописима ЕУ и најбољом инспекцијском праксом, организовање различитих активности јачања капацитета за Надлежни орган (нпр. ради обављања улоге OPO, одобравања и развоја Регистра SoHO институција, развоја и управљања системом биовигилансе).</a:t>
            </a:r>
            <a:endParaRPr sz="800" b="1" dirty="0">
              <a:solidFill>
                <a:schemeClr val="accent2"/>
              </a:solidFill>
              <a:latin typeface="Calibri" panose="020F0502020204030204" pitchFamily="34" charset="0"/>
              <a:cs typeface="Calibri" panose="020F0502020204030204" pitchFamily="34" charset="0"/>
            </a:endParaRPr>
          </a:p>
          <a:p>
            <a:pPr marL="617855" lvl="1" indent="-342900" algn="just">
              <a:buFont typeface="Franklin Gothic Medium" panose="020B0603020102020204" pitchFamily="34" charset="0"/>
              <a:buAutoNum type="arabicPeriod"/>
            </a:pPr>
            <a:r>
              <a:rPr lang="ru-RU" altLang="x-none" sz="800" b="1" dirty="0">
                <a:solidFill>
                  <a:schemeClr val="accent2"/>
                </a:solidFill>
                <a:latin typeface="Calibri" panose="020F0502020204030204" pitchFamily="34" charset="0"/>
                <a:cs typeface="Calibri" panose="020F0502020204030204" pitchFamily="34" charset="0"/>
              </a:rPr>
              <a:t>Унапређење и опремање релевантних SoHO институција, њихових институционалних капацитета и техничких услова у циљу испуњавања стандарда безбедности и квалитета ЕУ кроз: процену постојећег система квалитета и техничких услова у SoHO институцијама у односу на захтеве ЕУ, дефинисање плана набавке критичне опреме у складу са препорукама, израду интерних процедура за SoHO институције ради припреме и испуњавања услова за одобравање и извршавање њихових улога и одговорности у области биовигилансе и извештавања према Надлежном органу.</a:t>
            </a:r>
            <a:endParaRPr sz="800" b="1" dirty="0">
              <a:solidFill>
                <a:schemeClr val="accent2"/>
              </a:solidFill>
              <a:latin typeface="Calibri" panose="020F0502020204030204" pitchFamily="34" charset="0"/>
              <a:cs typeface="Calibri" panose="020F0502020204030204" pitchFamily="34" charset="0"/>
            </a:endParaRPr>
          </a:p>
          <a:p>
            <a:pPr marL="617855" lvl="1" indent="-342900" algn="just">
              <a:buFont typeface="Franklin Gothic Medium" panose="020B0603020102020204" pitchFamily="34" charset="0"/>
              <a:buAutoNum type="arabicPeriod"/>
            </a:pPr>
            <a:r>
              <a:rPr lang="ru-RU" altLang="x-none" sz="800" b="1" dirty="0">
                <a:solidFill>
                  <a:schemeClr val="accent2"/>
                </a:solidFill>
                <a:latin typeface="Calibri" panose="020F0502020204030204" pitchFamily="34" charset="0"/>
                <a:cs typeface="Calibri" panose="020F0502020204030204" pitchFamily="34" charset="0"/>
              </a:rPr>
              <a:t>Набавка критичне опреме за трансфузију и трансплантацију за SoHO институције у циљу испуњавања захтева директива ЕУ у погледу безбедности и квалитета, у складу са принципима отворене конкуренције.</a:t>
            </a:r>
            <a:endParaRPr lang="en-GB" altLang="en-US" sz="1000" b="1" dirty="0">
              <a:solidFill>
                <a:schemeClr val="accent2"/>
              </a:solidFill>
              <a:latin typeface="Calibri" panose="020F0502020204030204" pitchFamily="34" charset="0"/>
              <a:cs typeface="Calibri" panose="020F0502020204030204" pitchFamily="34" charset="0"/>
            </a:endParaRPr>
          </a:p>
          <a:p>
            <a:pPr marL="0" indent="0">
              <a:buFont typeface="Wingdings 2" panose="05020102010507070707" pitchFamily="18" charset="2"/>
              <a:buAutoNum type="arabicPeriod"/>
            </a:pPr>
            <a:endParaRPr dirty="0"/>
          </a:p>
        </p:txBody>
      </p:sp>
      <p:sp>
        <p:nvSpPr>
          <p:cNvPr id="18436" name="Slide Number Placeholder 4"/>
          <p:cNvSpPr txBox="1">
            <a:spLocks noGrp="1"/>
          </p:cNvSpPr>
          <p:nvPr>
            <p:ph type="sldNum" sz="quarter" idx="12"/>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lang="en-GB" altLang="en-US" sz="1000" dirty="0">
                <a:solidFill>
                  <a:srgbClr val="BAA4B6"/>
                </a:solidFill>
                <a:latin typeface="Calibri" panose="020F0502020204030204" pitchFamily="34" charset="0"/>
                <a:cs typeface="Calibri" panose="020F0502020204030204" pitchFamily="34" charset="0"/>
              </a:rPr>
              <a:t>8</a:t>
            </a:r>
            <a:endParaRPr lang="en-GB" altLang="en-US" sz="1000" dirty="0">
              <a:solidFill>
                <a:srgbClr val="BAA4B6"/>
              </a:solidFill>
              <a:latin typeface="Calibri" panose="020F0502020204030204" pitchFamily="34" charset="0"/>
              <a:ea typeface="Calibri" panose="020F050202020403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lstice">
  <a:themeElements>
    <a:clrScheme name="Health">
      <a:dk1>
        <a:sysClr val="windowText" lastClr="000000"/>
      </a:dk1>
      <a:lt1>
        <a:sysClr val="window" lastClr="FFFFFF"/>
      </a:lt1>
      <a:dk2>
        <a:srgbClr val="842F73"/>
      </a:dk2>
      <a:lt2>
        <a:srgbClr val="F6E7F3"/>
      </a:lt2>
      <a:accent1>
        <a:srgbClr val="AD4197"/>
      </a:accent1>
      <a:accent2>
        <a:srgbClr val="874296"/>
      </a:accent2>
      <a:accent3>
        <a:srgbClr val="002060"/>
      </a:accent3>
      <a:accent4>
        <a:srgbClr val="F9B639"/>
      </a:accent4>
      <a:accent5>
        <a:srgbClr val="CF6DA4"/>
      </a:accent5>
      <a:accent6>
        <a:srgbClr val="FA8D3D"/>
      </a:accent6>
      <a:hlink>
        <a:srgbClr val="FFDE66"/>
      </a:hlink>
      <a:folHlink>
        <a:srgbClr val="D490C5"/>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27319</Words>
  <Application>WPS Presentation</Application>
  <PresentationFormat/>
  <Paragraphs>230</Paragraphs>
  <Slides>16</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16</vt:i4>
      </vt:variant>
    </vt:vector>
  </HeadingPairs>
  <TitlesOfParts>
    <vt:vector size="30" baseType="lpstr">
      <vt:lpstr>Arial</vt:lpstr>
      <vt:lpstr>SimSun</vt:lpstr>
      <vt:lpstr>Wingdings</vt:lpstr>
      <vt:lpstr>Franklin Gothic Medium</vt:lpstr>
      <vt:lpstr>Franklin Gothic Book</vt:lpstr>
      <vt:lpstr>Wingdings 2</vt:lpstr>
      <vt:lpstr>Verdana</vt:lpstr>
      <vt:lpstr>Calibri</vt:lpstr>
      <vt:lpstr>Times New Roman</vt:lpstr>
      <vt:lpstr>Wingdings 2</vt:lpstr>
      <vt:lpstr>Microsoft YaHei</vt:lpstr>
      <vt:lpstr>Arial Unicode MS</vt:lpstr>
      <vt:lpstr>Default Design</vt:lpstr>
      <vt:lpstr>Solstice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Caitriona Ni Raghallaigh</dc:creator>
  <cp:lastModifiedBy>MIlan Pejković</cp:lastModifiedBy>
  <cp:revision>405</cp:revision>
  <cp:lastPrinted>2021-12-01T13:16:49Z</cp:lastPrinted>
  <dcterms:created xsi:type="dcterms:W3CDTF">2007-09-17T08:42:32Z</dcterms:created>
  <dcterms:modified xsi:type="dcterms:W3CDTF">2026-02-11T12:45:13Z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1F316A74563D41BE930AD1250EBB33E1_12</vt:lpwstr>
  </property>
  <property fmtid="{D5CDD505-2E9C-101B-9397-08002B2CF9AE}" pid="3" name="KSOProductBuildVer">
    <vt:lpwstr>1033-12.2.0.23196</vt:lpwstr>
  </property>
</Properties>
</file>